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D0FC19F9-1AC1-49E4-A398-621E4615B8E8}" type="datetimeFigureOut">
              <a:rPr lang="nl-NL" smtClean="0"/>
              <a:t>12-2-2021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8ECCDCC-D3C8-4BD2-82D9-81D488595079}" type="slidenum">
              <a:rPr lang="nl-NL" smtClean="0"/>
              <a:t>‹nr.›</a:t>
            </a:fld>
            <a:endParaRPr lang="nl-NL"/>
          </a:p>
        </p:txBody>
      </p:sp>
    </p:spTree>
    <p:extLst>
      <p:ext uri="{BB962C8B-B14F-4D97-AF65-F5344CB8AC3E}">
        <p14:creationId xmlns:p14="http://schemas.microsoft.com/office/powerpoint/2010/main" val="2531081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D0FC19F9-1AC1-49E4-A398-621E4615B8E8}" type="datetimeFigureOut">
              <a:rPr lang="nl-NL" smtClean="0"/>
              <a:t>12-2-2021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8ECCDCC-D3C8-4BD2-82D9-81D488595079}" type="slidenum">
              <a:rPr lang="nl-NL" smtClean="0"/>
              <a:t>‹nr.›</a:t>
            </a:fld>
            <a:endParaRPr lang="nl-NL"/>
          </a:p>
        </p:txBody>
      </p:sp>
    </p:spTree>
    <p:extLst>
      <p:ext uri="{BB962C8B-B14F-4D97-AF65-F5344CB8AC3E}">
        <p14:creationId xmlns:p14="http://schemas.microsoft.com/office/powerpoint/2010/main" val="2367864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D0FC19F9-1AC1-49E4-A398-621E4615B8E8}" type="datetimeFigureOut">
              <a:rPr lang="nl-NL" smtClean="0"/>
              <a:t>12-2-2021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8ECCDCC-D3C8-4BD2-82D9-81D488595079}"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03143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D0FC19F9-1AC1-49E4-A398-621E4615B8E8}" type="datetimeFigureOut">
              <a:rPr lang="nl-NL" smtClean="0"/>
              <a:t>12-2-2021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8ECCDCC-D3C8-4BD2-82D9-81D488595079}" type="slidenum">
              <a:rPr lang="nl-NL" smtClean="0"/>
              <a:t>‹nr.›</a:t>
            </a:fld>
            <a:endParaRPr lang="nl-NL"/>
          </a:p>
        </p:txBody>
      </p:sp>
    </p:spTree>
    <p:extLst>
      <p:ext uri="{BB962C8B-B14F-4D97-AF65-F5344CB8AC3E}">
        <p14:creationId xmlns:p14="http://schemas.microsoft.com/office/powerpoint/2010/main" val="14192563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D0FC19F9-1AC1-49E4-A398-621E4615B8E8}" type="datetimeFigureOut">
              <a:rPr lang="nl-NL" smtClean="0"/>
              <a:t>12-2-2021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8ECCDCC-D3C8-4BD2-82D9-81D488595079}"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39158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D0FC19F9-1AC1-49E4-A398-621E4615B8E8}" type="datetimeFigureOut">
              <a:rPr lang="nl-NL" smtClean="0"/>
              <a:t>12-2-2021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8ECCDCC-D3C8-4BD2-82D9-81D488595079}" type="slidenum">
              <a:rPr lang="nl-NL" smtClean="0"/>
              <a:t>‹nr.›</a:t>
            </a:fld>
            <a:endParaRPr lang="nl-NL"/>
          </a:p>
        </p:txBody>
      </p:sp>
    </p:spTree>
    <p:extLst>
      <p:ext uri="{BB962C8B-B14F-4D97-AF65-F5344CB8AC3E}">
        <p14:creationId xmlns:p14="http://schemas.microsoft.com/office/powerpoint/2010/main" val="21770791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D0FC19F9-1AC1-49E4-A398-621E4615B8E8}" type="datetimeFigureOut">
              <a:rPr lang="nl-NL" smtClean="0"/>
              <a:t>12-2-2021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8ECCDCC-D3C8-4BD2-82D9-81D488595079}" type="slidenum">
              <a:rPr lang="nl-NL" smtClean="0"/>
              <a:t>‹nr.›</a:t>
            </a:fld>
            <a:endParaRPr lang="nl-NL"/>
          </a:p>
        </p:txBody>
      </p:sp>
    </p:spTree>
    <p:extLst>
      <p:ext uri="{BB962C8B-B14F-4D97-AF65-F5344CB8AC3E}">
        <p14:creationId xmlns:p14="http://schemas.microsoft.com/office/powerpoint/2010/main" val="41945361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D0FC19F9-1AC1-49E4-A398-621E4615B8E8}" type="datetimeFigureOut">
              <a:rPr lang="nl-NL" smtClean="0"/>
              <a:t>12-2-2021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8ECCDCC-D3C8-4BD2-82D9-81D488595079}" type="slidenum">
              <a:rPr lang="nl-NL" smtClean="0"/>
              <a:t>‹nr.›</a:t>
            </a:fld>
            <a:endParaRPr lang="nl-NL"/>
          </a:p>
        </p:txBody>
      </p:sp>
    </p:spTree>
    <p:extLst>
      <p:ext uri="{BB962C8B-B14F-4D97-AF65-F5344CB8AC3E}">
        <p14:creationId xmlns:p14="http://schemas.microsoft.com/office/powerpoint/2010/main" val="4007495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D0FC19F9-1AC1-49E4-A398-621E4615B8E8}" type="datetimeFigureOut">
              <a:rPr lang="nl-NL" smtClean="0"/>
              <a:t>12-2-2021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8ECCDCC-D3C8-4BD2-82D9-81D488595079}" type="slidenum">
              <a:rPr lang="nl-NL" smtClean="0"/>
              <a:t>‹nr.›</a:t>
            </a:fld>
            <a:endParaRPr lang="nl-NL"/>
          </a:p>
        </p:txBody>
      </p:sp>
    </p:spTree>
    <p:extLst>
      <p:ext uri="{BB962C8B-B14F-4D97-AF65-F5344CB8AC3E}">
        <p14:creationId xmlns:p14="http://schemas.microsoft.com/office/powerpoint/2010/main" val="3203348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D0FC19F9-1AC1-49E4-A398-621E4615B8E8}" type="datetimeFigureOut">
              <a:rPr lang="nl-NL" smtClean="0"/>
              <a:t>12-2-2021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8ECCDCC-D3C8-4BD2-82D9-81D488595079}" type="slidenum">
              <a:rPr lang="nl-NL" smtClean="0"/>
              <a:t>‹nr.›</a:t>
            </a:fld>
            <a:endParaRPr lang="nl-NL"/>
          </a:p>
        </p:txBody>
      </p:sp>
    </p:spTree>
    <p:extLst>
      <p:ext uri="{BB962C8B-B14F-4D97-AF65-F5344CB8AC3E}">
        <p14:creationId xmlns:p14="http://schemas.microsoft.com/office/powerpoint/2010/main" val="3029208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D0FC19F9-1AC1-49E4-A398-621E4615B8E8}" type="datetimeFigureOut">
              <a:rPr lang="nl-NL" smtClean="0"/>
              <a:t>12-2-2021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8ECCDCC-D3C8-4BD2-82D9-81D488595079}" type="slidenum">
              <a:rPr lang="nl-NL" smtClean="0"/>
              <a:t>‹nr.›</a:t>
            </a:fld>
            <a:endParaRPr lang="nl-NL"/>
          </a:p>
        </p:txBody>
      </p:sp>
    </p:spTree>
    <p:extLst>
      <p:ext uri="{BB962C8B-B14F-4D97-AF65-F5344CB8AC3E}">
        <p14:creationId xmlns:p14="http://schemas.microsoft.com/office/powerpoint/2010/main" val="2818918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D0FC19F9-1AC1-49E4-A398-621E4615B8E8}" type="datetimeFigureOut">
              <a:rPr lang="nl-NL" smtClean="0"/>
              <a:t>12-2-2021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98ECCDCC-D3C8-4BD2-82D9-81D488595079}" type="slidenum">
              <a:rPr lang="nl-NL" smtClean="0"/>
              <a:t>‹nr.›</a:t>
            </a:fld>
            <a:endParaRPr lang="nl-NL"/>
          </a:p>
        </p:txBody>
      </p:sp>
    </p:spTree>
    <p:extLst>
      <p:ext uri="{BB962C8B-B14F-4D97-AF65-F5344CB8AC3E}">
        <p14:creationId xmlns:p14="http://schemas.microsoft.com/office/powerpoint/2010/main" val="502077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D0FC19F9-1AC1-49E4-A398-621E4615B8E8}" type="datetimeFigureOut">
              <a:rPr lang="nl-NL" smtClean="0"/>
              <a:t>12-2-2021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98ECCDCC-D3C8-4BD2-82D9-81D488595079}" type="slidenum">
              <a:rPr lang="nl-NL" smtClean="0"/>
              <a:t>‹nr.›</a:t>
            </a:fld>
            <a:endParaRPr lang="nl-NL"/>
          </a:p>
        </p:txBody>
      </p:sp>
    </p:spTree>
    <p:extLst>
      <p:ext uri="{BB962C8B-B14F-4D97-AF65-F5344CB8AC3E}">
        <p14:creationId xmlns:p14="http://schemas.microsoft.com/office/powerpoint/2010/main" val="1606664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FC19F9-1AC1-49E4-A398-621E4615B8E8}" type="datetimeFigureOut">
              <a:rPr lang="nl-NL" smtClean="0"/>
              <a:t>12-2-2021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98ECCDCC-D3C8-4BD2-82D9-81D488595079}" type="slidenum">
              <a:rPr lang="nl-NL" smtClean="0"/>
              <a:t>‹nr.›</a:t>
            </a:fld>
            <a:endParaRPr lang="nl-NL"/>
          </a:p>
        </p:txBody>
      </p:sp>
    </p:spTree>
    <p:extLst>
      <p:ext uri="{BB962C8B-B14F-4D97-AF65-F5344CB8AC3E}">
        <p14:creationId xmlns:p14="http://schemas.microsoft.com/office/powerpoint/2010/main" val="463533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D0FC19F9-1AC1-49E4-A398-621E4615B8E8}" type="datetimeFigureOut">
              <a:rPr lang="nl-NL" smtClean="0"/>
              <a:t>12-2-2021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8ECCDCC-D3C8-4BD2-82D9-81D488595079}" type="slidenum">
              <a:rPr lang="nl-NL" smtClean="0"/>
              <a:t>‹nr.›</a:t>
            </a:fld>
            <a:endParaRPr lang="nl-NL"/>
          </a:p>
        </p:txBody>
      </p:sp>
    </p:spTree>
    <p:extLst>
      <p:ext uri="{BB962C8B-B14F-4D97-AF65-F5344CB8AC3E}">
        <p14:creationId xmlns:p14="http://schemas.microsoft.com/office/powerpoint/2010/main" val="1292497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D0FC19F9-1AC1-49E4-A398-621E4615B8E8}" type="datetimeFigureOut">
              <a:rPr lang="nl-NL" smtClean="0"/>
              <a:t>12-2-2021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8ECCDCC-D3C8-4BD2-82D9-81D488595079}" type="slidenum">
              <a:rPr lang="nl-NL" smtClean="0"/>
              <a:t>‹nr.›</a:t>
            </a:fld>
            <a:endParaRPr lang="nl-NL"/>
          </a:p>
        </p:txBody>
      </p:sp>
    </p:spTree>
    <p:extLst>
      <p:ext uri="{BB962C8B-B14F-4D97-AF65-F5344CB8AC3E}">
        <p14:creationId xmlns:p14="http://schemas.microsoft.com/office/powerpoint/2010/main" val="2393071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FC19F9-1AC1-49E4-A398-621E4615B8E8}" type="datetimeFigureOut">
              <a:rPr lang="nl-NL" smtClean="0"/>
              <a:t>12-2-2021</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8ECCDCC-D3C8-4BD2-82D9-81D488595079}" type="slidenum">
              <a:rPr lang="nl-NL" smtClean="0"/>
              <a:t>‹nr.›</a:t>
            </a:fld>
            <a:endParaRPr lang="nl-NL"/>
          </a:p>
        </p:txBody>
      </p:sp>
    </p:spTree>
    <p:extLst>
      <p:ext uri="{BB962C8B-B14F-4D97-AF65-F5344CB8AC3E}">
        <p14:creationId xmlns:p14="http://schemas.microsoft.com/office/powerpoint/2010/main" val="27818223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biggerplate.com/mindmaps/1afTld97/mindmap-vragen" TargetMode="External"/><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B7502C-A3E7-443E-934E-6E376479B92E}"/>
              </a:ext>
            </a:extLst>
          </p:cNvPr>
          <p:cNvSpPr>
            <a:spLocks noGrp="1"/>
          </p:cNvSpPr>
          <p:nvPr>
            <p:ph type="ctrTitle"/>
          </p:nvPr>
        </p:nvSpPr>
        <p:spPr/>
        <p:txBody>
          <a:bodyPr/>
          <a:lstStyle/>
          <a:p>
            <a:r>
              <a:rPr lang="nl-NL" dirty="0"/>
              <a:t>Taalblokken 3F HS 5</a:t>
            </a:r>
          </a:p>
        </p:txBody>
      </p:sp>
      <p:sp>
        <p:nvSpPr>
          <p:cNvPr id="3" name="Ondertitel 2">
            <a:extLst>
              <a:ext uri="{FF2B5EF4-FFF2-40B4-BE49-F238E27FC236}">
                <a16:creationId xmlns:a16="http://schemas.microsoft.com/office/drawing/2014/main" id="{F8A2918E-2DA2-458B-B692-F4E1EC6A31B4}"/>
              </a:ext>
            </a:extLst>
          </p:cNvPr>
          <p:cNvSpPr>
            <a:spLocks noGrp="1"/>
          </p:cNvSpPr>
          <p:nvPr>
            <p:ph type="subTitle" idx="1"/>
          </p:nvPr>
        </p:nvSpPr>
        <p:spPr/>
        <p:txBody>
          <a:bodyPr/>
          <a:lstStyle/>
          <a:p>
            <a:r>
              <a:rPr lang="nl-NL" dirty="0"/>
              <a:t>M. Hutten</a:t>
            </a:r>
          </a:p>
        </p:txBody>
      </p:sp>
    </p:spTree>
    <p:extLst>
      <p:ext uri="{BB962C8B-B14F-4D97-AF65-F5344CB8AC3E}">
        <p14:creationId xmlns:p14="http://schemas.microsoft.com/office/powerpoint/2010/main" val="646146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95B347D1-3DA2-4D31-B64F-1DDDD66D2E9D}"/>
              </a:ext>
            </a:extLst>
          </p:cNvPr>
          <p:cNvSpPr>
            <a:spLocks noGrp="1"/>
          </p:cNvSpPr>
          <p:nvPr>
            <p:ph type="title"/>
          </p:nvPr>
        </p:nvSpPr>
        <p:spPr>
          <a:xfrm>
            <a:off x="774989" y="1688813"/>
            <a:ext cx="8596668" cy="1826581"/>
          </a:xfrm>
        </p:spPr>
        <p:txBody>
          <a:bodyPr>
            <a:normAutofit/>
          </a:bodyPr>
          <a:lstStyle/>
          <a:p>
            <a:r>
              <a:rPr lang="nl-NL" sz="3600" dirty="0"/>
              <a:t>Een </a:t>
            </a:r>
            <a:r>
              <a:rPr lang="nl-NL" sz="3600" dirty="0" err="1"/>
              <a:t>mindmap</a:t>
            </a:r>
            <a:r>
              <a:rPr lang="nl-NL" sz="3600" dirty="0"/>
              <a:t> is de beste leerstrategie.</a:t>
            </a:r>
            <a:br>
              <a:rPr lang="nl-NL" sz="3600" dirty="0"/>
            </a:br>
            <a:endParaRPr lang="nl-NL" sz="2400" dirty="0">
              <a:solidFill>
                <a:schemeClr val="tx1"/>
              </a:solidFill>
            </a:endParaRPr>
          </a:p>
        </p:txBody>
      </p:sp>
      <p:sp>
        <p:nvSpPr>
          <p:cNvPr id="8" name="Tijdelijke aanduiding voor tekst 7">
            <a:extLst>
              <a:ext uri="{FF2B5EF4-FFF2-40B4-BE49-F238E27FC236}">
                <a16:creationId xmlns:a16="http://schemas.microsoft.com/office/drawing/2014/main" id="{FC25AD29-E11F-4626-A016-AFE736D289A0}"/>
              </a:ext>
            </a:extLst>
          </p:cNvPr>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4090458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E0940D-801C-46B8-8290-ADFF2BFE9014}"/>
              </a:ext>
            </a:extLst>
          </p:cNvPr>
          <p:cNvSpPr>
            <a:spLocks noGrp="1"/>
          </p:cNvSpPr>
          <p:nvPr>
            <p:ph type="title"/>
          </p:nvPr>
        </p:nvSpPr>
        <p:spPr/>
        <p:txBody>
          <a:bodyPr/>
          <a:lstStyle/>
          <a:p>
            <a:r>
              <a:rPr lang="nl-NL" dirty="0"/>
              <a:t>Onderwerpen</a:t>
            </a:r>
          </a:p>
        </p:txBody>
      </p:sp>
      <p:sp>
        <p:nvSpPr>
          <p:cNvPr id="3" name="Tijdelijke aanduiding voor inhoud 2">
            <a:extLst>
              <a:ext uri="{FF2B5EF4-FFF2-40B4-BE49-F238E27FC236}">
                <a16:creationId xmlns:a16="http://schemas.microsoft.com/office/drawing/2014/main" id="{58E665CC-5A71-42E1-A45E-5E4F1B70E75C}"/>
              </a:ext>
            </a:extLst>
          </p:cNvPr>
          <p:cNvSpPr>
            <a:spLocks noGrp="1"/>
          </p:cNvSpPr>
          <p:nvPr>
            <p:ph idx="1"/>
          </p:nvPr>
        </p:nvSpPr>
        <p:spPr/>
        <p:txBody>
          <a:bodyPr/>
          <a:lstStyle/>
          <a:p>
            <a:r>
              <a:rPr lang="nl-NL" dirty="0"/>
              <a:t>Hoofd- en bijzaken</a:t>
            </a:r>
          </a:p>
          <a:p>
            <a:r>
              <a:rPr lang="nl-NL" dirty="0"/>
              <a:t>Samenvatting of </a:t>
            </a:r>
            <a:r>
              <a:rPr lang="nl-NL" dirty="0" err="1"/>
              <a:t>mindmap</a:t>
            </a:r>
            <a:endParaRPr lang="nl-NL" dirty="0"/>
          </a:p>
        </p:txBody>
      </p:sp>
    </p:spTree>
    <p:extLst>
      <p:ext uri="{BB962C8B-B14F-4D97-AF65-F5344CB8AC3E}">
        <p14:creationId xmlns:p14="http://schemas.microsoft.com/office/powerpoint/2010/main" val="2292084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53F3B4-925C-4524-9244-CBE40784FB07}"/>
              </a:ext>
            </a:extLst>
          </p:cNvPr>
          <p:cNvSpPr>
            <a:spLocks noGrp="1"/>
          </p:cNvSpPr>
          <p:nvPr>
            <p:ph type="title"/>
          </p:nvPr>
        </p:nvSpPr>
        <p:spPr/>
        <p:txBody>
          <a:bodyPr/>
          <a:lstStyle/>
          <a:p>
            <a:r>
              <a:rPr lang="nl-NL" dirty="0"/>
              <a:t>Tekst</a:t>
            </a:r>
          </a:p>
        </p:txBody>
      </p:sp>
      <p:sp>
        <p:nvSpPr>
          <p:cNvPr id="3" name="Tijdelijke aanduiding voor inhoud 2">
            <a:extLst>
              <a:ext uri="{FF2B5EF4-FFF2-40B4-BE49-F238E27FC236}">
                <a16:creationId xmlns:a16="http://schemas.microsoft.com/office/drawing/2014/main" id="{65A8C727-694C-427F-88FC-BC9C1D78EA00}"/>
              </a:ext>
            </a:extLst>
          </p:cNvPr>
          <p:cNvSpPr>
            <a:spLocks noGrp="1"/>
          </p:cNvSpPr>
          <p:nvPr>
            <p:ph idx="1"/>
          </p:nvPr>
        </p:nvSpPr>
        <p:spPr/>
        <p:txBody>
          <a:bodyPr/>
          <a:lstStyle/>
          <a:p>
            <a:r>
              <a:rPr lang="nl-NL" dirty="0"/>
              <a:t>Onderwerp</a:t>
            </a:r>
          </a:p>
          <a:p>
            <a:r>
              <a:rPr lang="nl-NL" dirty="0"/>
              <a:t>Doel</a:t>
            </a:r>
          </a:p>
          <a:p>
            <a:r>
              <a:rPr lang="nl-NL" dirty="0"/>
              <a:t>Belangrijke informatie = hoofdzaken</a:t>
            </a:r>
          </a:p>
          <a:p>
            <a:r>
              <a:rPr lang="nl-NL" dirty="0"/>
              <a:t>Minder belangrijke informatie = bijzaken</a:t>
            </a:r>
          </a:p>
        </p:txBody>
      </p:sp>
    </p:spTree>
    <p:extLst>
      <p:ext uri="{BB962C8B-B14F-4D97-AF65-F5344CB8AC3E}">
        <p14:creationId xmlns:p14="http://schemas.microsoft.com/office/powerpoint/2010/main" val="2109250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C7EB40-74FB-4210-8CC2-6FDD7DAB160D}"/>
              </a:ext>
            </a:extLst>
          </p:cNvPr>
          <p:cNvSpPr>
            <a:spLocks noGrp="1"/>
          </p:cNvSpPr>
          <p:nvPr>
            <p:ph type="title"/>
          </p:nvPr>
        </p:nvSpPr>
        <p:spPr/>
        <p:txBody>
          <a:bodyPr/>
          <a:lstStyle/>
          <a:p>
            <a:r>
              <a:rPr lang="nl-NL" dirty="0"/>
              <a:t>Hoofdzaken</a:t>
            </a:r>
          </a:p>
        </p:txBody>
      </p:sp>
      <p:sp>
        <p:nvSpPr>
          <p:cNvPr id="3" name="Tijdelijke aanduiding voor inhoud 2">
            <a:extLst>
              <a:ext uri="{FF2B5EF4-FFF2-40B4-BE49-F238E27FC236}">
                <a16:creationId xmlns:a16="http://schemas.microsoft.com/office/drawing/2014/main" id="{9E11F07B-D098-4D8B-8A33-360B40BD1FC7}"/>
              </a:ext>
            </a:extLst>
          </p:cNvPr>
          <p:cNvSpPr>
            <a:spLocks noGrp="1"/>
          </p:cNvSpPr>
          <p:nvPr>
            <p:ph idx="1"/>
          </p:nvPr>
        </p:nvSpPr>
        <p:spPr/>
        <p:txBody>
          <a:bodyPr/>
          <a:lstStyle/>
          <a:p>
            <a:r>
              <a:rPr lang="nl-NL" dirty="0"/>
              <a:t>onderwerp + alle belangrijke dingen over het onderwerp.</a:t>
            </a:r>
          </a:p>
          <a:p>
            <a:pPr lvl="1"/>
            <a:r>
              <a:rPr lang="nl-NL" dirty="0"/>
              <a:t>De hoofdgedachte = alle hoofdzaken in één zin. </a:t>
            </a:r>
          </a:p>
          <a:p>
            <a:endParaRPr lang="nl-NL" dirty="0"/>
          </a:p>
          <a:p>
            <a:r>
              <a:rPr lang="nl-NL" dirty="0"/>
              <a:t>Wat is belangrijk? </a:t>
            </a:r>
          </a:p>
          <a:p>
            <a:pPr lvl="1"/>
            <a:r>
              <a:rPr lang="nl-NL" dirty="0"/>
              <a:t>feiten</a:t>
            </a:r>
          </a:p>
          <a:p>
            <a:pPr lvl="1"/>
            <a:r>
              <a:rPr lang="nl-NL" dirty="0"/>
              <a:t>kenmerken/eigenschappen van het onderwerp</a:t>
            </a:r>
          </a:p>
          <a:p>
            <a:pPr lvl="1"/>
            <a:r>
              <a:rPr lang="nl-NL" dirty="0"/>
              <a:t>soms jaartallen</a:t>
            </a:r>
          </a:p>
          <a:p>
            <a:endParaRPr lang="nl-NL" dirty="0"/>
          </a:p>
        </p:txBody>
      </p:sp>
    </p:spTree>
    <p:extLst>
      <p:ext uri="{BB962C8B-B14F-4D97-AF65-F5344CB8AC3E}">
        <p14:creationId xmlns:p14="http://schemas.microsoft.com/office/powerpoint/2010/main" val="2357151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AF5D6C-34A5-42D3-AEDF-B7AE79E399B1}"/>
              </a:ext>
            </a:extLst>
          </p:cNvPr>
          <p:cNvSpPr>
            <a:spLocks noGrp="1"/>
          </p:cNvSpPr>
          <p:nvPr>
            <p:ph type="title"/>
          </p:nvPr>
        </p:nvSpPr>
        <p:spPr/>
        <p:txBody>
          <a:bodyPr/>
          <a:lstStyle/>
          <a:p>
            <a:r>
              <a:rPr lang="nl-NL" dirty="0"/>
              <a:t>Bijzaken</a:t>
            </a:r>
          </a:p>
        </p:txBody>
      </p:sp>
      <p:sp>
        <p:nvSpPr>
          <p:cNvPr id="3" name="Tijdelijke aanduiding voor inhoud 2">
            <a:extLst>
              <a:ext uri="{FF2B5EF4-FFF2-40B4-BE49-F238E27FC236}">
                <a16:creationId xmlns:a16="http://schemas.microsoft.com/office/drawing/2014/main" id="{05D45F4A-B1F9-4712-81C5-C15DB8B4FF0D}"/>
              </a:ext>
            </a:extLst>
          </p:cNvPr>
          <p:cNvSpPr>
            <a:spLocks noGrp="1"/>
          </p:cNvSpPr>
          <p:nvPr>
            <p:ph idx="1"/>
          </p:nvPr>
        </p:nvSpPr>
        <p:spPr/>
        <p:txBody>
          <a:bodyPr/>
          <a:lstStyle/>
          <a:p>
            <a:r>
              <a:rPr lang="nl-NL" dirty="0"/>
              <a:t>uitleg</a:t>
            </a:r>
          </a:p>
          <a:p>
            <a:r>
              <a:rPr lang="nl-NL" dirty="0"/>
              <a:t>voorbeelden</a:t>
            </a:r>
          </a:p>
          <a:p>
            <a:r>
              <a:rPr lang="nl-NL" dirty="0"/>
              <a:t>grappig voorval (=anekdote)</a:t>
            </a:r>
          </a:p>
          <a:p>
            <a:r>
              <a:rPr lang="nl-NL" dirty="0"/>
              <a:t>vaak eigen ervaringen van de schrijver/verteller</a:t>
            </a:r>
          </a:p>
          <a:p>
            <a:endParaRPr lang="nl-NL" dirty="0"/>
          </a:p>
        </p:txBody>
      </p:sp>
    </p:spTree>
    <p:extLst>
      <p:ext uri="{BB962C8B-B14F-4D97-AF65-F5344CB8AC3E}">
        <p14:creationId xmlns:p14="http://schemas.microsoft.com/office/powerpoint/2010/main" val="1186002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2FC6E9-F9B0-4D4E-8E05-9CAC0E9FDD0E}"/>
              </a:ext>
            </a:extLst>
          </p:cNvPr>
          <p:cNvSpPr>
            <a:spLocks noGrp="1"/>
          </p:cNvSpPr>
          <p:nvPr>
            <p:ph type="title"/>
          </p:nvPr>
        </p:nvSpPr>
        <p:spPr/>
        <p:txBody>
          <a:bodyPr/>
          <a:lstStyle/>
          <a:p>
            <a:r>
              <a:rPr lang="nl-NL" dirty="0"/>
              <a:t>Waar vind je de hoofdzaken? </a:t>
            </a:r>
          </a:p>
        </p:txBody>
      </p:sp>
      <p:sp>
        <p:nvSpPr>
          <p:cNvPr id="3" name="Tijdelijke aanduiding voor inhoud 2">
            <a:extLst>
              <a:ext uri="{FF2B5EF4-FFF2-40B4-BE49-F238E27FC236}">
                <a16:creationId xmlns:a16="http://schemas.microsoft.com/office/drawing/2014/main" id="{B90E9DAF-03FB-46C2-8275-BCE3074E555F}"/>
              </a:ext>
            </a:extLst>
          </p:cNvPr>
          <p:cNvSpPr>
            <a:spLocks noGrp="1"/>
          </p:cNvSpPr>
          <p:nvPr>
            <p:ph idx="1"/>
          </p:nvPr>
        </p:nvSpPr>
        <p:spPr/>
        <p:txBody>
          <a:bodyPr/>
          <a:lstStyle/>
          <a:p>
            <a:r>
              <a:rPr lang="nl-NL" dirty="0"/>
              <a:t>titel</a:t>
            </a:r>
          </a:p>
          <a:p>
            <a:r>
              <a:rPr lang="nl-NL" dirty="0"/>
              <a:t>inleiding</a:t>
            </a:r>
          </a:p>
          <a:p>
            <a:r>
              <a:rPr lang="nl-NL" dirty="0"/>
              <a:t>slot</a:t>
            </a:r>
          </a:p>
          <a:p>
            <a:r>
              <a:rPr lang="nl-NL" dirty="0"/>
              <a:t>begin van de alinea (kernzin)</a:t>
            </a:r>
          </a:p>
        </p:txBody>
      </p:sp>
    </p:spTree>
    <p:extLst>
      <p:ext uri="{BB962C8B-B14F-4D97-AF65-F5344CB8AC3E}">
        <p14:creationId xmlns:p14="http://schemas.microsoft.com/office/powerpoint/2010/main" val="1858063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06BE1B-0C6D-44E0-8F03-96788487931C}"/>
              </a:ext>
            </a:extLst>
          </p:cNvPr>
          <p:cNvSpPr>
            <a:spLocks noGrp="1"/>
          </p:cNvSpPr>
          <p:nvPr>
            <p:ph type="title"/>
          </p:nvPr>
        </p:nvSpPr>
        <p:spPr/>
        <p:txBody>
          <a:bodyPr/>
          <a:lstStyle/>
          <a:p>
            <a:r>
              <a:rPr lang="nl-NL" dirty="0"/>
              <a:t>Hoe vind je de hoofdzaken?</a:t>
            </a:r>
          </a:p>
        </p:txBody>
      </p:sp>
      <p:sp>
        <p:nvSpPr>
          <p:cNvPr id="3" name="Tijdelijke aanduiding voor inhoud 2">
            <a:extLst>
              <a:ext uri="{FF2B5EF4-FFF2-40B4-BE49-F238E27FC236}">
                <a16:creationId xmlns:a16="http://schemas.microsoft.com/office/drawing/2014/main" id="{6983A57B-6897-4B20-8D10-E71EF029E641}"/>
              </a:ext>
            </a:extLst>
          </p:cNvPr>
          <p:cNvSpPr>
            <a:spLocks noGrp="1"/>
          </p:cNvSpPr>
          <p:nvPr>
            <p:ph idx="1"/>
          </p:nvPr>
        </p:nvSpPr>
        <p:spPr/>
        <p:txBody>
          <a:bodyPr>
            <a:normAutofit fontScale="85000" lnSpcReduction="20000"/>
          </a:bodyPr>
          <a:lstStyle/>
          <a:p>
            <a:r>
              <a:rPr lang="nl-NL" dirty="0"/>
              <a:t>Lees de tekst verkennend (= bekijken: titel, tussenkopjes, afbeeldingen)</a:t>
            </a:r>
          </a:p>
          <a:p>
            <a:endParaRPr lang="nl-NL" dirty="0"/>
          </a:p>
          <a:p>
            <a:r>
              <a:rPr lang="nl-NL" dirty="0"/>
              <a:t>Lees de tekst globaal. Stel jezelf de volgende vragen:</a:t>
            </a:r>
          </a:p>
          <a:p>
            <a:pPr lvl="1"/>
            <a:r>
              <a:rPr lang="nl-NL" dirty="0"/>
              <a:t>Wat is het onderwerp en wat weet ik daar al van? </a:t>
            </a:r>
          </a:p>
          <a:p>
            <a:pPr lvl="1"/>
            <a:r>
              <a:rPr lang="nl-NL" dirty="0"/>
              <a:t>Is de tekst betrouwbaar? Denk aan het medium, de auteur, verschijningsdatum, doel.</a:t>
            </a:r>
          </a:p>
          <a:p>
            <a:pPr lvl="1"/>
            <a:r>
              <a:rPr lang="nl-NL" dirty="0"/>
              <a:t>Wat is de hoofdgedachte? Heeft de tekst een bepaalde structuur? </a:t>
            </a:r>
          </a:p>
          <a:p>
            <a:r>
              <a:rPr lang="nl-NL" dirty="0"/>
              <a:t>Lees de tekst intensief. Markeer de kernzinnen of (beter!) noteer ze in je eigen woorden. </a:t>
            </a:r>
          </a:p>
          <a:p>
            <a:pPr lvl="1"/>
            <a:r>
              <a:rPr lang="nl-NL" dirty="0"/>
              <a:t>Let op signaalwoorden, zeker op woorden die een conclusie of samenvatting aankondigen.</a:t>
            </a:r>
          </a:p>
          <a:p>
            <a:pPr lvl="2"/>
            <a:r>
              <a:rPr lang="nl-NL" dirty="0"/>
              <a:t>Signaalwoorden voor voorbeelden geven juist bijzaken aan. </a:t>
            </a:r>
          </a:p>
          <a:p>
            <a:pPr marL="0" indent="0">
              <a:buNone/>
            </a:pPr>
            <a:endParaRPr lang="nl-NL" dirty="0"/>
          </a:p>
          <a:p>
            <a:pPr marL="0" indent="0">
              <a:buNone/>
            </a:pPr>
            <a:r>
              <a:rPr lang="nl-NL" dirty="0">
                <a:solidFill>
                  <a:schemeClr val="accent2">
                    <a:lumMod val="75000"/>
                  </a:schemeClr>
                </a:solidFill>
              </a:rPr>
              <a:t>TIP:</a:t>
            </a:r>
          </a:p>
          <a:p>
            <a:pPr marL="0" indent="0">
              <a:buNone/>
            </a:pPr>
            <a:r>
              <a:rPr lang="nl-NL" dirty="0"/>
              <a:t>Controleer of je alle hoofdzaken hebt (en geen bijzaken) door je ideeën met een ander te vergelijken. </a:t>
            </a:r>
          </a:p>
          <a:p>
            <a:endParaRPr lang="nl-NL" dirty="0"/>
          </a:p>
          <a:p>
            <a:endParaRPr lang="nl-NL" dirty="0"/>
          </a:p>
        </p:txBody>
      </p:sp>
    </p:spTree>
    <p:extLst>
      <p:ext uri="{BB962C8B-B14F-4D97-AF65-F5344CB8AC3E}">
        <p14:creationId xmlns:p14="http://schemas.microsoft.com/office/powerpoint/2010/main" val="1972428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8E1CF6-7F20-4E1F-B083-9A3EFB7B8F13}"/>
              </a:ext>
            </a:extLst>
          </p:cNvPr>
          <p:cNvSpPr>
            <a:spLocks noGrp="1"/>
          </p:cNvSpPr>
          <p:nvPr>
            <p:ph type="title"/>
          </p:nvPr>
        </p:nvSpPr>
        <p:spPr/>
        <p:txBody>
          <a:bodyPr/>
          <a:lstStyle/>
          <a:p>
            <a:r>
              <a:rPr lang="nl-NL" dirty="0"/>
              <a:t>Samenvatting</a:t>
            </a:r>
          </a:p>
        </p:txBody>
      </p:sp>
      <p:sp>
        <p:nvSpPr>
          <p:cNvPr id="8" name="Tijdelijke aanduiding voor inhoud 7">
            <a:extLst>
              <a:ext uri="{FF2B5EF4-FFF2-40B4-BE49-F238E27FC236}">
                <a16:creationId xmlns:a16="http://schemas.microsoft.com/office/drawing/2014/main" id="{F340501A-4B21-4B40-8EE9-BE3F46C142E2}"/>
              </a:ext>
            </a:extLst>
          </p:cNvPr>
          <p:cNvSpPr>
            <a:spLocks noGrp="1"/>
          </p:cNvSpPr>
          <p:nvPr>
            <p:ph sz="half" idx="1"/>
          </p:nvPr>
        </p:nvSpPr>
        <p:spPr/>
        <p:txBody>
          <a:bodyPr>
            <a:normAutofit fontScale="85000" lnSpcReduction="20000"/>
          </a:bodyPr>
          <a:lstStyle/>
          <a:p>
            <a:r>
              <a:rPr lang="nl-NL" dirty="0"/>
              <a:t>De hoofdzaken opgeschreven in zinnen, kernwoorden, afkortingen en symbolen.</a:t>
            </a:r>
          </a:p>
          <a:p>
            <a:endParaRPr lang="nl-NL" dirty="0"/>
          </a:p>
          <a:p>
            <a:r>
              <a:rPr lang="nl-NL" dirty="0"/>
              <a:t>Je hebt tekst die je moet lezen/leren.</a:t>
            </a:r>
          </a:p>
          <a:p>
            <a:endParaRPr lang="nl-NL" dirty="0"/>
          </a:p>
          <a:p>
            <a:r>
              <a:rPr lang="nl-NL" dirty="0"/>
              <a:t>Uit onderzoek blijkt dat het maken van een samenvatting niet de beste leermethode is. </a:t>
            </a:r>
          </a:p>
          <a:p>
            <a:endParaRPr lang="nl-NL" dirty="0"/>
          </a:p>
          <a:p>
            <a:r>
              <a:rPr lang="nl-NL" dirty="0"/>
              <a:t>Voorbeeld hiernaast komt van scholieren.com. </a:t>
            </a:r>
          </a:p>
        </p:txBody>
      </p:sp>
      <p:sp>
        <p:nvSpPr>
          <p:cNvPr id="13" name="Tijdelijke aanduiding voor inhoud 12">
            <a:extLst>
              <a:ext uri="{FF2B5EF4-FFF2-40B4-BE49-F238E27FC236}">
                <a16:creationId xmlns:a16="http://schemas.microsoft.com/office/drawing/2014/main" id="{D6551129-94C1-4B2E-86C7-2EFD0CF87019}"/>
              </a:ext>
            </a:extLst>
          </p:cNvPr>
          <p:cNvSpPr>
            <a:spLocks noGrp="1"/>
          </p:cNvSpPr>
          <p:nvPr>
            <p:ph sz="half" idx="2"/>
          </p:nvPr>
        </p:nvSpPr>
        <p:spPr>
          <a:xfrm>
            <a:off x="4989250" y="790113"/>
            <a:ext cx="4749554" cy="5251250"/>
          </a:xfrm>
        </p:spPr>
        <p:txBody>
          <a:bodyPr>
            <a:normAutofit fontScale="85000" lnSpcReduction="20000"/>
          </a:bodyPr>
          <a:lstStyle/>
          <a:p>
            <a:pPr algn="l"/>
            <a:r>
              <a:rPr lang="nl-NL" b="0" i="0" dirty="0">
                <a:solidFill>
                  <a:srgbClr val="1F1E1D"/>
                </a:solidFill>
                <a:effectLst/>
                <a:latin typeface="GTWalsheim"/>
              </a:rPr>
              <a:t>1. </a:t>
            </a:r>
            <a:r>
              <a:rPr lang="nl-NL" b="1" i="0" dirty="0">
                <a:solidFill>
                  <a:srgbClr val="1F1E1D"/>
                </a:solidFill>
                <a:effectLst/>
                <a:latin typeface="GTWalsheim"/>
              </a:rPr>
              <a:t>Hoofdstuk 1 Veilig autorijden.</a:t>
            </a:r>
            <a:endParaRPr lang="nl-NL" b="0" i="0" dirty="0">
              <a:solidFill>
                <a:srgbClr val="1F1E1D"/>
              </a:solidFill>
              <a:effectLst/>
              <a:latin typeface="GTWalsheim"/>
            </a:endParaRPr>
          </a:p>
          <a:p>
            <a:pPr algn="l">
              <a:buFont typeface="Arial" panose="020B0604020202020204" pitchFamily="34" charset="0"/>
              <a:buChar char="•"/>
            </a:pPr>
            <a:r>
              <a:rPr lang="nl-NL" b="0" i="0" dirty="0">
                <a:solidFill>
                  <a:srgbClr val="1F1E1D"/>
                </a:solidFill>
                <a:effectLst/>
                <a:latin typeface="GTWalsheim"/>
              </a:rPr>
              <a:t>Zintuigen spelen een grote rol in het verkeer.</a:t>
            </a:r>
          </a:p>
          <a:p>
            <a:pPr algn="l">
              <a:buFont typeface="Arial" panose="020B0604020202020204" pitchFamily="34" charset="0"/>
              <a:buChar char="•"/>
            </a:pPr>
            <a:r>
              <a:rPr lang="nl-NL" b="0" i="0" dirty="0">
                <a:solidFill>
                  <a:srgbClr val="1F1E1D"/>
                </a:solidFill>
                <a:effectLst/>
                <a:latin typeface="GTWalsheim"/>
              </a:rPr>
              <a:t>Met je ogen ontvang je de meeste informatie via borden en bewegingen. Door te horen kan je de geluiden van bijvoorbeeld sirenes en piepende remmen horen. En door te voelen kan je de trillingen van de auto goed waarnemen. Tot slot kan je met je neus gevaar ruiken, bijvoorbeeld gassen door een kapotte uitlaat of lekkende dieselolie.</a:t>
            </a:r>
          </a:p>
          <a:p>
            <a:pPr algn="l">
              <a:buFont typeface="Arial" panose="020B0604020202020204" pitchFamily="34" charset="0"/>
              <a:buChar char="•"/>
            </a:pPr>
            <a:r>
              <a:rPr lang="nl-NL" b="0" i="0" dirty="0">
                <a:solidFill>
                  <a:srgbClr val="1F1E1D"/>
                </a:solidFill>
                <a:effectLst/>
                <a:latin typeface="GTWalsheim"/>
              </a:rPr>
              <a:t>Gevoel kan je rijstijl beïnvloeden, net als bepaalde middelen zoals drugs, medicijnen en alcohol.</a:t>
            </a:r>
          </a:p>
          <a:p>
            <a:pPr algn="l">
              <a:buFont typeface="Arial" panose="020B0604020202020204" pitchFamily="34" charset="0"/>
              <a:buChar char="•"/>
            </a:pPr>
            <a:r>
              <a:rPr lang="nl-NL" b="1" i="0" dirty="0">
                <a:solidFill>
                  <a:srgbClr val="1F1E1D"/>
                </a:solidFill>
                <a:effectLst/>
                <a:latin typeface="GTWalsheim"/>
              </a:rPr>
              <a:t>Polderblindheid:</a:t>
            </a:r>
            <a:r>
              <a:rPr lang="nl-NL" b="0" i="0" dirty="0">
                <a:solidFill>
                  <a:srgbClr val="1F1E1D"/>
                </a:solidFill>
                <a:effectLst/>
                <a:latin typeface="GTWalsheim"/>
              </a:rPr>
              <a:t> een vertrouwde route kan zorgen dat je minder goed oplet. Als je vermoeid ben, schat je verkeerssituaties vaak niet goed of te laat in. Neem na iedere 2 uur rijden een pauze van 15 minuten.</a:t>
            </a:r>
          </a:p>
          <a:p>
            <a:pPr algn="l">
              <a:buFont typeface="Arial" panose="020B0604020202020204" pitchFamily="34" charset="0"/>
              <a:buChar char="•"/>
            </a:pPr>
            <a:r>
              <a:rPr lang="nl-NL" b="0" i="0" dirty="0">
                <a:solidFill>
                  <a:srgbClr val="1F1E1D"/>
                </a:solidFill>
                <a:effectLst/>
                <a:latin typeface="GTWalsheim"/>
              </a:rPr>
              <a:t>De toegestane hoeveelheid alcohol in je bloed bedraagt max. 0,5 promille(220 microgram bij ademonderzoek). Die grens is al bereikt als je in een uur 2 biertjes drinkt. Bij jongere bestuurders is dit 0,2 promille(88 microgram bij ademonderzoek).</a:t>
            </a:r>
          </a:p>
          <a:p>
            <a:pPr algn="l">
              <a:buFont typeface="Arial" panose="020B0604020202020204" pitchFamily="34" charset="0"/>
              <a:buChar char="•"/>
            </a:pPr>
            <a:r>
              <a:rPr lang="nl-NL" b="0" i="0" dirty="0">
                <a:solidFill>
                  <a:srgbClr val="1F1E1D"/>
                </a:solidFill>
                <a:effectLst/>
                <a:latin typeface="GTWalsheim"/>
              </a:rPr>
              <a:t>De afbraak van alcohol in je bloed kan je niet versnellen.</a:t>
            </a:r>
          </a:p>
          <a:p>
            <a:endParaRPr lang="nl-NL" dirty="0"/>
          </a:p>
        </p:txBody>
      </p:sp>
    </p:spTree>
    <p:extLst>
      <p:ext uri="{BB962C8B-B14F-4D97-AF65-F5344CB8AC3E}">
        <p14:creationId xmlns:p14="http://schemas.microsoft.com/office/powerpoint/2010/main" val="2421962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3F5C3C-AA7E-41EA-BB8E-5E410CCB173B}"/>
              </a:ext>
            </a:extLst>
          </p:cNvPr>
          <p:cNvSpPr>
            <a:spLocks noGrp="1"/>
          </p:cNvSpPr>
          <p:nvPr>
            <p:ph type="title"/>
          </p:nvPr>
        </p:nvSpPr>
        <p:spPr/>
        <p:txBody>
          <a:bodyPr/>
          <a:lstStyle/>
          <a:p>
            <a:r>
              <a:rPr lang="nl-NL" dirty="0" err="1"/>
              <a:t>Mindmap</a:t>
            </a:r>
            <a:endParaRPr lang="nl-NL" dirty="0"/>
          </a:p>
        </p:txBody>
      </p:sp>
      <p:sp>
        <p:nvSpPr>
          <p:cNvPr id="3" name="Tijdelijke aanduiding voor inhoud 2">
            <a:extLst>
              <a:ext uri="{FF2B5EF4-FFF2-40B4-BE49-F238E27FC236}">
                <a16:creationId xmlns:a16="http://schemas.microsoft.com/office/drawing/2014/main" id="{908B31A8-68A8-4855-86B6-9FB2F8EF563D}"/>
              </a:ext>
            </a:extLst>
          </p:cNvPr>
          <p:cNvSpPr>
            <a:spLocks noGrp="1"/>
          </p:cNvSpPr>
          <p:nvPr>
            <p:ph sz="half" idx="1"/>
          </p:nvPr>
        </p:nvSpPr>
        <p:spPr/>
        <p:txBody>
          <a:bodyPr/>
          <a:lstStyle/>
          <a:p>
            <a:r>
              <a:rPr lang="nl-NL" dirty="0"/>
              <a:t>visuele samenvatting</a:t>
            </a:r>
          </a:p>
          <a:p>
            <a:endParaRPr lang="nl-NL" dirty="0"/>
          </a:p>
          <a:p>
            <a:r>
              <a:rPr lang="nl-NL" dirty="0"/>
              <a:t>tekeningen, enkel steekwoord</a:t>
            </a:r>
          </a:p>
          <a:p>
            <a:endParaRPr lang="nl-NL" dirty="0"/>
          </a:p>
          <a:p>
            <a:endParaRPr lang="nl-NL" dirty="0"/>
          </a:p>
          <a:p>
            <a:endParaRPr lang="nl-NL" dirty="0"/>
          </a:p>
          <a:p>
            <a:r>
              <a:rPr lang="nl-NL" dirty="0"/>
              <a:t>‘Een beeld zegt meer dan duizend woorden’</a:t>
            </a:r>
          </a:p>
        </p:txBody>
      </p:sp>
      <p:pic>
        <p:nvPicPr>
          <p:cNvPr id="12" name="Tijdelijke aanduiding voor inhoud 11">
            <a:extLst>
              <a:ext uri="{FF2B5EF4-FFF2-40B4-BE49-F238E27FC236}">
                <a16:creationId xmlns:a16="http://schemas.microsoft.com/office/drawing/2014/main" id="{CF2F31F2-5A79-45B6-999E-D4D2CA7B3317}"/>
              </a:ext>
            </a:extLst>
          </p:cNvPr>
          <p:cNvPicPr>
            <a:picLocks noGrp="1" noChangeAspect="1"/>
          </p:cNvPicPr>
          <p:nvPr>
            <p:ph sz="half" idx="2"/>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264409" y="1930400"/>
            <a:ext cx="5150352" cy="3591511"/>
          </a:xfrm>
        </p:spPr>
      </p:pic>
    </p:spTree>
    <p:extLst>
      <p:ext uri="{BB962C8B-B14F-4D97-AF65-F5344CB8AC3E}">
        <p14:creationId xmlns:p14="http://schemas.microsoft.com/office/powerpoint/2010/main" val="311229073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46</TotalTime>
  <Words>487</Words>
  <Application>Microsoft Office PowerPoint</Application>
  <PresentationFormat>Breedbeeld</PresentationFormat>
  <Paragraphs>65</Paragraphs>
  <Slides>10</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10</vt:i4>
      </vt:variant>
    </vt:vector>
  </HeadingPairs>
  <TitlesOfParts>
    <vt:vector size="15" baseType="lpstr">
      <vt:lpstr>Arial</vt:lpstr>
      <vt:lpstr>GTWalsheim</vt:lpstr>
      <vt:lpstr>Trebuchet MS</vt:lpstr>
      <vt:lpstr>Wingdings 3</vt:lpstr>
      <vt:lpstr>Facet</vt:lpstr>
      <vt:lpstr>Taalblokken 3F HS 5</vt:lpstr>
      <vt:lpstr>Onderwerpen</vt:lpstr>
      <vt:lpstr>Tekst</vt:lpstr>
      <vt:lpstr>Hoofdzaken</vt:lpstr>
      <vt:lpstr>Bijzaken</vt:lpstr>
      <vt:lpstr>Waar vind je de hoofdzaken? </vt:lpstr>
      <vt:lpstr>Hoe vind je de hoofdzaken?</vt:lpstr>
      <vt:lpstr>Samenvatting</vt:lpstr>
      <vt:lpstr>Mindmap</vt:lpstr>
      <vt:lpstr>Een mindmap is de beste leerstrategie.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Taalblokken 2F HS 5</dc:title>
  <dc:creator>Maud Hutten</dc:creator>
  <cp:lastModifiedBy>Maud Hutten</cp:lastModifiedBy>
  <cp:revision>6</cp:revision>
  <dcterms:created xsi:type="dcterms:W3CDTF">2021-01-29T07:02:32Z</dcterms:created>
  <dcterms:modified xsi:type="dcterms:W3CDTF">2021-02-12T07:35:50Z</dcterms:modified>
</cp:coreProperties>
</file>