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56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81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39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24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80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63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910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33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02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1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86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50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02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06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78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05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Taalblokken HS 10 </a:t>
            </a:r>
            <a:r>
              <a:rPr lang="nl-NL" dirty="0" smtClean="0"/>
              <a:t>– spelling 3F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M. Hutten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161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betekenis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tekort/teveel = gebrek of overschot</a:t>
            </a:r>
          </a:p>
          <a:p>
            <a:r>
              <a:rPr lang="nl-NL" dirty="0" smtClean="0"/>
              <a:t>te kort / te veel = te weinig of niet lang genoeg/meer dan zou moeten</a:t>
            </a:r>
          </a:p>
          <a:p>
            <a:endParaRPr lang="nl-NL" dirty="0"/>
          </a:p>
          <a:p>
            <a:r>
              <a:rPr lang="nl-NL" dirty="0" smtClean="0"/>
              <a:t>tenminste = in ieder geval </a:t>
            </a:r>
          </a:p>
          <a:p>
            <a:r>
              <a:rPr lang="nl-NL" dirty="0" smtClean="0"/>
              <a:t>ten minste = op zijn minst, </a:t>
            </a:r>
            <a:r>
              <a:rPr lang="nl-NL" dirty="0" err="1" smtClean="0"/>
              <a:t>miniaal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tenslotte = eigenlijk</a:t>
            </a:r>
          </a:p>
          <a:p>
            <a:r>
              <a:rPr lang="nl-NL" dirty="0" smtClean="0"/>
              <a:t>ten slotte = als laatste, tot slot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083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Engelse ziekte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Engelsen schrijven lange woorden uit elkaar. </a:t>
            </a:r>
          </a:p>
          <a:p>
            <a:pPr lvl="1"/>
            <a:r>
              <a:rPr lang="nl-NL" dirty="0"/>
              <a:t>Autoventieldop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car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valve</a:t>
            </a:r>
            <a:r>
              <a:rPr lang="nl-NL" dirty="0">
                <a:sym typeface="Wingdings" panose="05000000000000000000" pitchFamily="2" charset="2"/>
              </a:rPr>
              <a:t> cap</a:t>
            </a:r>
          </a:p>
          <a:p>
            <a:r>
              <a:rPr lang="nl-NL" dirty="0" smtClean="0"/>
              <a:t>De bezits-s</a:t>
            </a:r>
          </a:p>
          <a:p>
            <a:pPr lvl="1"/>
            <a:r>
              <a:rPr lang="nl-NL" dirty="0"/>
              <a:t>Jans huis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Jan’s</a:t>
            </a:r>
            <a:r>
              <a:rPr lang="nl-NL" dirty="0">
                <a:sym typeface="Wingdings" panose="05000000000000000000" pitchFamily="2" charset="2"/>
              </a:rPr>
              <a:t> huis </a:t>
            </a:r>
            <a:endParaRPr lang="nl-NL" dirty="0" smtClean="0"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Elizes jas  </a:t>
            </a:r>
            <a:r>
              <a:rPr lang="nl-NL" smtClean="0">
                <a:sym typeface="Wingdings" panose="05000000000000000000" pitchFamily="2" charset="2"/>
              </a:rPr>
              <a:t>Eliza’s coat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/>
              <a:t>Y’s wordt </a:t>
            </a:r>
            <a:r>
              <a:rPr lang="nl-NL" dirty="0" err="1" smtClean="0"/>
              <a:t>ies</a:t>
            </a:r>
            <a:endParaRPr lang="nl-NL" dirty="0" smtClean="0"/>
          </a:p>
          <a:p>
            <a:pPr lvl="1"/>
            <a:r>
              <a:rPr lang="nl-NL" dirty="0" smtClean="0"/>
              <a:t>hobby’s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hobbies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998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Trema</a:t>
            </a:r>
            <a:r>
              <a:rPr lang="nl-NL" dirty="0" smtClean="0"/>
              <a:t>	</a:t>
            </a:r>
          </a:p>
          <a:p>
            <a:r>
              <a:rPr lang="nl-NL" dirty="0" smtClean="0"/>
              <a:t>Meervoud</a:t>
            </a:r>
          </a:p>
          <a:p>
            <a:r>
              <a:rPr lang="nl-NL" dirty="0" smtClean="0"/>
              <a:t>Het koppelteken</a:t>
            </a:r>
            <a:endParaRPr lang="nl-NL" dirty="0" smtClean="0"/>
          </a:p>
          <a:p>
            <a:r>
              <a:rPr lang="nl-NL" dirty="0" smtClean="0"/>
              <a:t>Het weglatingsstreepje</a:t>
            </a:r>
            <a:endParaRPr lang="nl-NL" dirty="0" smtClean="0"/>
          </a:p>
          <a:p>
            <a:r>
              <a:rPr lang="nl-NL" dirty="0" smtClean="0"/>
              <a:t>Samenstellingen </a:t>
            </a:r>
            <a:endParaRPr lang="nl-NL" dirty="0" smtClean="0"/>
          </a:p>
          <a:p>
            <a:r>
              <a:rPr lang="nl-NL" dirty="0" smtClean="0"/>
              <a:t>Aaneenschrijven of los schrijven</a:t>
            </a:r>
          </a:p>
          <a:p>
            <a:r>
              <a:rPr lang="nl-NL" dirty="0" smtClean="0"/>
              <a:t>Los een andere betekenis</a:t>
            </a:r>
          </a:p>
          <a:p>
            <a:r>
              <a:rPr lang="nl-NL" dirty="0" smtClean="0"/>
              <a:t>Engelse ziekte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085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Trema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nieuwe klank</a:t>
            </a:r>
          </a:p>
          <a:p>
            <a:pPr lvl="1"/>
            <a:r>
              <a:rPr lang="nl-NL" dirty="0"/>
              <a:t>tweeën, financiële (maar financieel), industrieën, vacuüm</a:t>
            </a:r>
          </a:p>
          <a:p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Explosie 2 4"/>
          <p:cNvSpPr/>
          <p:nvPr/>
        </p:nvSpPr>
        <p:spPr>
          <a:xfrm>
            <a:off x="914400" y="3138985"/>
            <a:ext cx="8734567" cy="290237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nl-NL" dirty="0"/>
              <a:t>Een woord is hier geen klank. </a:t>
            </a:r>
          </a:p>
          <a:p>
            <a:pPr lvl="1"/>
            <a:r>
              <a:rPr lang="nl-NL" dirty="0"/>
              <a:t>Mee-eten, niet </a:t>
            </a:r>
            <a:r>
              <a:rPr lang="nl-NL" dirty="0" err="1"/>
              <a:t>meeëten</a:t>
            </a:r>
            <a:endParaRPr lang="nl-NL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255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Meervoud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regel is: -en of –s.</a:t>
            </a:r>
          </a:p>
          <a:p>
            <a:r>
              <a:rPr lang="nl-NL" dirty="0" err="1"/>
              <a:t>ë</a:t>
            </a:r>
            <a:r>
              <a:rPr lang="nl-NL" dirty="0" err="1" smtClean="0"/>
              <a:t>n</a:t>
            </a:r>
            <a:r>
              <a:rPr lang="nl-NL" dirty="0" smtClean="0"/>
              <a:t> als de klemtoon op de laatste open lettergreep ligt.</a:t>
            </a:r>
          </a:p>
          <a:p>
            <a:r>
              <a:rPr lang="nl-NL" dirty="0" smtClean="0"/>
              <a:t>’s als de laatste lettergreep één open klinker is.</a:t>
            </a:r>
          </a:p>
          <a:p>
            <a:endParaRPr lang="nl-NL" dirty="0"/>
          </a:p>
          <a:p>
            <a:r>
              <a:rPr lang="nl-NL" dirty="0" smtClean="0"/>
              <a:t>leguaan </a:t>
            </a:r>
            <a:r>
              <a:rPr lang="nl-NL" dirty="0" smtClean="0"/>
              <a:t>– </a:t>
            </a:r>
            <a:r>
              <a:rPr lang="nl-NL" dirty="0" smtClean="0"/>
              <a:t>leguanen</a:t>
            </a:r>
            <a:endParaRPr lang="nl-NL" dirty="0" smtClean="0"/>
          </a:p>
          <a:p>
            <a:r>
              <a:rPr lang="nl-NL" dirty="0" smtClean="0"/>
              <a:t>knieën, therapieën, ideeën (let op: bacteriën)</a:t>
            </a:r>
          </a:p>
          <a:p>
            <a:r>
              <a:rPr lang="nl-NL" dirty="0" smtClean="0"/>
              <a:t>kangoeroe - kangoeroes</a:t>
            </a:r>
            <a:endParaRPr lang="nl-NL" dirty="0" smtClean="0"/>
          </a:p>
          <a:p>
            <a:r>
              <a:rPr lang="nl-NL" dirty="0" smtClean="0"/>
              <a:t>oma’s, paraplu’s, </a:t>
            </a:r>
            <a:r>
              <a:rPr lang="nl-NL" dirty="0" smtClean="0"/>
              <a:t>programma’s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164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8006"/>
          </a:xfrm>
        </p:spPr>
        <p:txBody>
          <a:bodyPr>
            <a:normAutofit/>
          </a:bodyPr>
          <a:lstStyle/>
          <a:p>
            <a:r>
              <a:rPr lang="nl-NL" dirty="0" smtClean="0"/>
              <a:t>Koppelteken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87607"/>
            <a:ext cx="8596668" cy="45537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Je gebruikt een koppelteken (-) bij…</a:t>
            </a:r>
          </a:p>
          <a:p>
            <a:r>
              <a:rPr lang="nl-NL" dirty="0" smtClean="0"/>
              <a:t>een klinkerbotsing</a:t>
            </a:r>
          </a:p>
          <a:p>
            <a:pPr lvl="1"/>
            <a:r>
              <a:rPr lang="nl-NL" dirty="0" smtClean="0"/>
              <a:t>stage-uren, auto-onderdeel</a:t>
            </a:r>
            <a:endParaRPr lang="nl-NL" dirty="0" smtClean="0"/>
          </a:p>
          <a:p>
            <a:r>
              <a:rPr lang="nl-NL" dirty="0" smtClean="0"/>
              <a:t>Afkortingen</a:t>
            </a:r>
          </a:p>
          <a:p>
            <a:pPr lvl="1"/>
            <a:r>
              <a:rPr lang="nl-NL" dirty="0" err="1" smtClean="0"/>
              <a:t>CAO-afspraken</a:t>
            </a:r>
            <a:r>
              <a:rPr lang="nl-NL" dirty="0" smtClean="0"/>
              <a:t>, vmbo-leerling (maar havoleerling)</a:t>
            </a:r>
          </a:p>
          <a:p>
            <a:r>
              <a:rPr lang="nl-NL" dirty="0" smtClean="0"/>
              <a:t>Cijfers, symbolen, letters</a:t>
            </a:r>
          </a:p>
          <a:p>
            <a:pPr lvl="1"/>
            <a:r>
              <a:rPr lang="nl-NL" dirty="0" smtClean="0"/>
              <a:t>50-plussers, A4-papier (maar A4’tje)</a:t>
            </a:r>
            <a:endParaRPr lang="nl-NL" dirty="0" smtClean="0"/>
          </a:p>
          <a:p>
            <a:r>
              <a:rPr lang="nl-NL" dirty="0" smtClean="0"/>
              <a:t>samenstellingen met een hoofdletter</a:t>
            </a:r>
          </a:p>
          <a:p>
            <a:pPr lvl="1"/>
            <a:r>
              <a:rPr lang="nl-NL" dirty="0" smtClean="0"/>
              <a:t>anti-Amerikaans</a:t>
            </a:r>
          </a:p>
          <a:p>
            <a:r>
              <a:rPr lang="nl-NL" dirty="0" smtClean="0"/>
              <a:t>gelijkwaardige samenstellingen</a:t>
            </a:r>
          </a:p>
          <a:p>
            <a:pPr lvl="1"/>
            <a:r>
              <a:rPr lang="nl-NL" dirty="0" smtClean="0"/>
              <a:t>zwart-wit, directeur-generaal</a:t>
            </a:r>
            <a:endParaRPr lang="nl-NL" dirty="0" smtClean="0"/>
          </a:p>
          <a:p>
            <a:r>
              <a:rPr lang="nl-NL" dirty="0" smtClean="0"/>
              <a:t>Uitdrukkingen</a:t>
            </a:r>
          </a:p>
          <a:p>
            <a:pPr lvl="1"/>
            <a:r>
              <a:rPr lang="nl-NL" dirty="0" smtClean="0"/>
              <a:t>mond-tot-mondreclame, half-om-halfgehakt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481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Weglatingsstreepje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autoimport</a:t>
            </a:r>
            <a:r>
              <a:rPr lang="nl-NL" dirty="0" smtClean="0"/>
              <a:t> en –export</a:t>
            </a:r>
          </a:p>
          <a:p>
            <a:r>
              <a:rPr lang="nl-NL" dirty="0" smtClean="0"/>
              <a:t>zon- en feestdagen</a:t>
            </a:r>
          </a:p>
          <a:p>
            <a:r>
              <a:rPr lang="nl-NL" dirty="0" smtClean="0"/>
              <a:t>hoofd- en bijzaken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Je laat een deel van het woord weg. Als je een heel woord weglaat, krijg je niets. </a:t>
            </a:r>
          </a:p>
          <a:p>
            <a:r>
              <a:rPr lang="nl-NL" dirty="0" smtClean="0"/>
              <a:t>Brecht wordt Europees en Olympisch kampioen.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771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58"/>
          </a:xfrm>
        </p:spPr>
        <p:txBody>
          <a:bodyPr>
            <a:normAutofit fontScale="90000"/>
          </a:bodyPr>
          <a:lstStyle/>
          <a:p>
            <a:r>
              <a:rPr lang="nl-NL" dirty="0"/>
              <a:t>Samenstellingen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/>
          <a:lstStyle/>
          <a:p>
            <a:r>
              <a:rPr lang="nl-NL" dirty="0" smtClean="0"/>
              <a:t>Eén ding = één woord</a:t>
            </a:r>
          </a:p>
          <a:p>
            <a:pPr lvl="1"/>
            <a:r>
              <a:rPr lang="nl-NL" dirty="0" smtClean="0"/>
              <a:t>afstandsbediening</a:t>
            </a:r>
            <a:endParaRPr lang="nl-NL" dirty="0"/>
          </a:p>
          <a:p>
            <a:pPr lvl="1"/>
            <a:r>
              <a:rPr lang="nl-NL" dirty="0" smtClean="0"/>
              <a:t>gebarentaal</a:t>
            </a:r>
            <a:endParaRPr lang="nl-NL" dirty="0"/>
          </a:p>
          <a:p>
            <a:pPr lvl="1"/>
            <a:r>
              <a:rPr lang="nl-NL" dirty="0" smtClean="0"/>
              <a:t>autoventieldopjesfabriek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Streepje bij een </a:t>
            </a:r>
            <a:r>
              <a:rPr lang="nl-NL" dirty="0" smtClean="0"/>
              <a:t>klinkerbotsing</a:t>
            </a:r>
          </a:p>
          <a:p>
            <a:pPr lvl="1"/>
            <a:r>
              <a:rPr lang="nl-NL" dirty="0"/>
              <a:t>stage-uren</a:t>
            </a:r>
          </a:p>
          <a:p>
            <a:pPr lvl="1"/>
            <a:r>
              <a:rPr lang="nl-NL" dirty="0"/>
              <a:t>radio-omroep</a:t>
            </a:r>
          </a:p>
          <a:p>
            <a:endParaRPr lang="nl-NL" dirty="0" smtClean="0"/>
          </a:p>
          <a:p>
            <a:r>
              <a:rPr lang="nl-NL" dirty="0" smtClean="0"/>
              <a:t>Let op de s</a:t>
            </a:r>
          </a:p>
          <a:p>
            <a:pPr lvl="1"/>
            <a:r>
              <a:rPr lang="nl-NL" dirty="0" smtClean="0"/>
              <a:t>Station</a:t>
            </a:r>
            <a:r>
              <a:rPr lang="nl-NL" u="sng" dirty="0" smtClean="0"/>
              <a:t>s</a:t>
            </a:r>
            <a:r>
              <a:rPr lang="nl-NL" dirty="0" smtClean="0"/>
              <a:t>plein, dus ook Station</a:t>
            </a:r>
            <a:r>
              <a:rPr lang="nl-NL" u="sng" dirty="0" smtClean="0"/>
              <a:t>s</a:t>
            </a:r>
            <a:r>
              <a:rPr lang="nl-NL" dirty="0" smtClean="0"/>
              <a:t>straat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1819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710"/>
          </a:xfrm>
        </p:spPr>
        <p:txBody>
          <a:bodyPr/>
          <a:lstStyle/>
          <a:p>
            <a:r>
              <a:rPr lang="nl-NL" dirty="0" smtClean="0"/>
              <a:t>Samenstelling met –en of -e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96789"/>
            <a:ext cx="8596668" cy="4444574"/>
          </a:xfrm>
        </p:spPr>
        <p:txBody>
          <a:bodyPr/>
          <a:lstStyle/>
          <a:p>
            <a:r>
              <a:rPr lang="nl-NL" dirty="0" smtClean="0"/>
              <a:t>De regel: eerste zelfstandige naamwoord met meervoud op –en is een samenstelling met –en</a:t>
            </a:r>
          </a:p>
          <a:p>
            <a:pPr lvl="1"/>
            <a:r>
              <a:rPr lang="nl-NL" dirty="0" smtClean="0"/>
              <a:t>hond + hok = hondenhok</a:t>
            </a:r>
          </a:p>
          <a:p>
            <a:pPr lvl="1"/>
            <a:r>
              <a:rPr lang="nl-NL" dirty="0" smtClean="0"/>
              <a:t>aardbei + jam = aardbeienjam</a:t>
            </a:r>
            <a:endParaRPr lang="nl-NL" dirty="0" smtClean="0"/>
          </a:p>
          <a:p>
            <a:r>
              <a:rPr lang="nl-NL" dirty="0"/>
              <a:t>In alle andere gevallen een </a:t>
            </a:r>
            <a:r>
              <a:rPr lang="nl-NL" dirty="0" smtClean="0"/>
              <a:t>–e</a:t>
            </a:r>
          </a:p>
          <a:p>
            <a:pPr lvl="1"/>
            <a:r>
              <a:rPr lang="nl-NL" dirty="0" smtClean="0"/>
              <a:t>groentesoep (groenten + groentes)</a:t>
            </a:r>
          </a:p>
          <a:p>
            <a:pPr lvl="1"/>
            <a:r>
              <a:rPr lang="nl-NL" dirty="0" smtClean="0"/>
              <a:t>zonnestelsel (er is maar één zon)</a:t>
            </a:r>
          </a:p>
          <a:p>
            <a:pPr lvl="1"/>
            <a:r>
              <a:rPr lang="nl-NL" dirty="0" smtClean="0"/>
              <a:t>gerstenat (geen meervoud)</a:t>
            </a:r>
          </a:p>
          <a:p>
            <a:pPr lvl="1"/>
            <a:r>
              <a:rPr lang="nl-NL" dirty="0" err="1" smtClean="0"/>
              <a:t>spinnewiel</a:t>
            </a:r>
            <a:r>
              <a:rPr lang="nl-NL" dirty="0" smtClean="0"/>
              <a:t> (spinnen is geen zelfstandig naamwoord)</a:t>
            </a:r>
          </a:p>
          <a:p>
            <a:pPr lvl="1"/>
            <a:r>
              <a:rPr lang="nl-NL" dirty="0" err="1" smtClean="0"/>
              <a:t>bereleuk</a:t>
            </a:r>
            <a:r>
              <a:rPr lang="nl-NL" dirty="0" smtClean="0"/>
              <a:t> (geen zelfstandig naamwoord)</a:t>
            </a:r>
          </a:p>
          <a:p>
            <a:pPr lvl="1"/>
            <a:r>
              <a:rPr lang="nl-NL" dirty="0" smtClean="0"/>
              <a:t>Goedemorgen (</a:t>
            </a:r>
            <a:r>
              <a:rPr lang="nl-NL" dirty="0"/>
              <a:t>geen zelfstandig naamwoord)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704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233"/>
          </a:xfrm>
        </p:spPr>
        <p:txBody>
          <a:bodyPr/>
          <a:lstStyle/>
          <a:p>
            <a:r>
              <a:rPr lang="nl-NL" dirty="0" smtClean="0"/>
              <a:t>Aaneenschrijven of los 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10437"/>
            <a:ext cx="8596668" cy="4430926"/>
          </a:xfrm>
        </p:spPr>
        <p:txBody>
          <a:bodyPr/>
          <a:lstStyle/>
          <a:p>
            <a:r>
              <a:rPr lang="nl-NL" dirty="0" smtClean="0"/>
              <a:t>Samenstellingen schrijf je aan elkaar.</a:t>
            </a:r>
          </a:p>
          <a:p>
            <a:pPr lvl="1"/>
            <a:r>
              <a:rPr lang="nl-NL" dirty="0"/>
              <a:t>ultravioletstralingsabsorptiefilter</a:t>
            </a:r>
          </a:p>
          <a:p>
            <a:r>
              <a:rPr lang="nl-NL" dirty="0" smtClean="0"/>
              <a:t>Woorden die beginnen met er, daar, hier of waar + een voorzetsel schrijf je aan elkaar. </a:t>
            </a:r>
          </a:p>
          <a:p>
            <a:pPr lvl="1"/>
            <a:r>
              <a:rPr lang="nl-NL" dirty="0"/>
              <a:t>erop of eronder, daarom, hieraan, waarvoor</a:t>
            </a:r>
          </a:p>
          <a:p>
            <a:r>
              <a:rPr lang="nl-NL" dirty="0" smtClean="0"/>
              <a:t>Werkwoorden met een voorzetsel schrijf je aan elkaar. </a:t>
            </a:r>
          </a:p>
          <a:p>
            <a:pPr lvl="1"/>
            <a:r>
              <a:rPr lang="nl-NL" dirty="0"/>
              <a:t>Invoegen, achterhalen, overdenken</a:t>
            </a:r>
          </a:p>
          <a:p>
            <a:r>
              <a:rPr lang="nl-NL" dirty="0" smtClean="0"/>
              <a:t>Voorzetselcombinaties zonder eigen zinsdeel</a:t>
            </a:r>
          </a:p>
          <a:p>
            <a:pPr lvl="1"/>
            <a:r>
              <a:rPr lang="nl-NL" dirty="0" smtClean="0"/>
              <a:t>Hij zit achterop. Hij zit achter op de brommer. </a:t>
            </a:r>
          </a:p>
          <a:p>
            <a:r>
              <a:rPr lang="nl-NL" dirty="0" smtClean="0"/>
              <a:t>Getallen t/m 100</a:t>
            </a:r>
          </a:p>
          <a:p>
            <a:pPr lvl="1"/>
            <a:r>
              <a:rPr lang="nl-NL" dirty="0" smtClean="0"/>
              <a:t>vierennegentig</a:t>
            </a:r>
          </a:p>
        </p:txBody>
      </p:sp>
    </p:spTree>
    <p:extLst>
      <p:ext uri="{BB962C8B-B14F-4D97-AF65-F5344CB8AC3E}">
        <p14:creationId xmlns:p14="http://schemas.microsoft.com/office/powerpoint/2010/main" val="36129478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448</Words>
  <Application>Microsoft Office PowerPoint</Application>
  <PresentationFormat>Breedbeeld</PresentationFormat>
  <Paragraphs>116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Taalblokken HS 10 – spelling 3F</vt:lpstr>
      <vt:lpstr>Inhoud</vt:lpstr>
      <vt:lpstr>Trema</vt:lpstr>
      <vt:lpstr>Meervoud </vt:lpstr>
      <vt:lpstr>Koppelteken</vt:lpstr>
      <vt:lpstr>Weglatingsstreepje</vt:lpstr>
      <vt:lpstr>Samenstellingen </vt:lpstr>
      <vt:lpstr>Samenstelling met –en of -e</vt:lpstr>
      <vt:lpstr>Aaneenschrijven of los schrijven</vt:lpstr>
      <vt:lpstr>Andere betekenis</vt:lpstr>
      <vt:lpstr>Engelse ziekte</vt:lpstr>
    </vt:vector>
  </TitlesOfParts>
  <Company>Wellantcollege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Taalblokken HS 10 - spelling</dc:title>
  <dc:creator>Maud Hutten</dc:creator>
  <cp:lastModifiedBy>Maud Hutten</cp:lastModifiedBy>
  <cp:revision>9</cp:revision>
  <dcterms:created xsi:type="dcterms:W3CDTF">2022-01-10T07:24:37Z</dcterms:created>
  <dcterms:modified xsi:type="dcterms:W3CDTF">2022-01-10T11:53:09Z</dcterms:modified>
</cp:coreProperties>
</file>