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72" r:id="rId8"/>
    <p:sldId id="277" r:id="rId9"/>
    <p:sldId id="273" r:id="rId10"/>
    <p:sldId id="278" r:id="rId11"/>
    <p:sldId id="263" r:id="rId12"/>
    <p:sldId id="265" r:id="rId13"/>
    <p:sldId id="266" r:id="rId14"/>
    <p:sldId id="279" r:id="rId15"/>
    <p:sldId id="280" r:id="rId16"/>
    <p:sldId id="269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8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38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26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87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95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3308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38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03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36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2803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72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26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35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Taalblokken 3F HS 1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M. Hutten</a:t>
            </a:r>
          </a:p>
        </p:txBody>
      </p:sp>
    </p:spTree>
    <p:extLst>
      <p:ext uri="{BB962C8B-B14F-4D97-AF65-F5344CB8AC3E}">
        <p14:creationId xmlns:p14="http://schemas.microsoft.com/office/powerpoint/2010/main" val="3925910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F70FFE0-78BF-4755-94BB-63FF31BAFB67}"/>
              </a:ext>
            </a:extLst>
          </p:cNvPr>
          <p:cNvSpPr/>
          <p:nvPr/>
        </p:nvSpPr>
        <p:spPr>
          <a:xfrm>
            <a:off x="6172200" y="4562947"/>
            <a:ext cx="3714184" cy="47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291B36E-1C03-4442-B10D-7475B4BE1432}"/>
              </a:ext>
            </a:extLst>
          </p:cNvPr>
          <p:cNvSpPr/>
          <p:nvPr/>
        </p:nvSpPr>
        <p:spPr>
          <a:xfrm>
            <a:off x="6172200" y="3642482"/>
            <a:ext cx="3714184" cy="47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CB08041-A255-422C-92B4-8ABCB4B04543}"/>
              </a:ext>
            </a:extLst>
          </p:cNvPr>
          <p:cNvSpPr/>
          <p:nvPr/>
        </p:nvSpPr>
        <p:spPr>
          <a:xfrm>
            <a:off x="6172200" y="2553077"/>
            <a:ext cx="3714184" cy="51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rigger">
            <a:extLst>
              <a:ext uri="{FF2B5EF4-FFF2-40B4-BE49-F238E27FC236}">
                <a16:creationId xmlns:a16="http://schemas.microsoft.com/office/drawing/2014/main" id="{A5952170-4FB9-48C9-A32C-0E1D4AA4D980}"/>
              </a:ext>
            </a:extLst>
          </p:cNvPr>
          <p:cNvSpPr/>
          <p:nvPr/>
        </p:nvSpPr>
        <p:spPr>
          <a:xfrm>
            <a:off x="8939814" y="1589103"/>
            <a:ext cx="2041864" cy="3906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865F95-116D-48FC-B063-D2B0594F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749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07D3FB-0400-4EC8-848B-FC1EDB0F8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9204"/>
            <a:ext cx="5181600" cy="4667759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			</a:t>
            </a:r>
            <a:r>
              <a:rPr lang="nl-NL" sz="2400" dirty="0"/>
              <a:t>Toon antwoord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	betogende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	informatieve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	verhalende tekst</a:t>
            </a:r>
          </a:p>
        </p:txBody>
      </p:sp>
      <p:pic>
        <p:nvPicPr>
          <p:cNvPr id="1026" name="Picture 2" descr="leuke gedichten plaatjes">
            <a:extLst>
              <a:ext uri="{FF2B5EF4-FFF2-40B4-BE49-F238E27FC236}">
                <a16:creationId xmlns:a16="http://schemas.microsoft.com/office/drawing/2014/main" id="{EB01137B-5F8E-4DA8-B4E0-0E2D049C552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74" y="2444124"/>
            <a:ext cx="4474438" cy="255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2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Lees- en luisterstrategieën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504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936165"/>
              </p:ext>
            </p:extLst>
          </p:nvPr>
        </p:nvGraphicFramePr>
        <p:xfrm>
          <a:off x="405040" y="1690687"/>
          <a:ext cx="10515600" cy="43513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8489086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00095295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51010560"/>
                    </a:ext>
                  </a:extLst>
                </a:gridCol>
              </a:tblGrid>
              <a:tr h="1315972">
                <a:tc>
                  <a:txBody>
                    <a:bodyPr/>
                    <a:lstStyle/>
                    <a:p>
                      <a:r>
                        <a:rPr lang="nl-NL" dirty="0"/>
                        <a:t>verkennend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vnl. kijken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l-NL" dirty="0">
                          <a:sym typeface="Wingdings" panose="05000000000000000000" pitchFamily="2" charset="2"/>
                        </a:rPr>
                        <a:t>Is dit nuttig/interessant voor mij? 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213122"/>
                  </a:ext>
                </a:extLst>
              </a:tr>
              <a:tr h="1011789">
                <a:tc>
                  <a:txBody>
                    <a:bodyPr/>
                    <a:lstStyle/>
                    <a:p>
                      <a:r>
                        <a:rPr lang="nl-NL" dirty="0"/>
                        <a:t>globaal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alleen eerste zinnen alinea</a:t>
                      </a:r>
                      <a:r>
                        <a:rPr lang="nl-NL" baseline="0" dirty="0"/>
                        <a:t> of alleen de samenvatting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Wat is het belangrijkst?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598278"/>
                  </a:ext>
                </a:extLst>
              </a:tr>
              <a:tr h="1011789">
                <a:tc>
                  <a:txBody>
                    <a:bodyPr/>
                    <a:lstStyle/>
                    <a:p>
                      <a:r>
                        <a:rPr lang="nl-NL" dirty="0"/>
                        <a:t>gericht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bepaalde</a:t>
                      </a:r>
                      <a:r>
                        <a:rPr lang="nl-NL" baseline="0" dirty="0"/>
                        <a:t> alinea’s lezen, kijk naar tussenkopjes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Dit is het antwoord op mijn vraag.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442280"/>
                  </a:ext>
                </a:extLst>
              </a:tr>
              <a:tr h="1011789">
                <a:tc>
                  <a:txBody>
                    <a:bodyPr/>
                    <a:lstStyle/>
                    <a:p>
                      <a:r>
                        <a:rPr lang="nl-NL" dirty="0"/>
                        <a:t>intensief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actief, oplettend,</a:t>
                      </a:r>
                      <a:r>
                        <a:rPr lang="nl-NL" baseline="0" dirty="0"/>
                        <a:t> maak een samenvatting/</a:t>
                      </a:r>
                      <a:r>
                        <a:rPr lang="nl-NL" baseline="0" dirty="0" err="1"/>
                        <a:t>mindmap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Dit moet ik leren/onthouden.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96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554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Omgaan met onbekende woorden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doorlezen of verder luisteren</a:t>
            </a:r>
          </a:p>
          <a:p>
            <a:r>
              <a:rPr lang="nl-NL" dirty="0"/>
              <a:t>gebruik maken van de context</a:t>
            </a:r>
          </a:p>
          <a:p>
            <a:r>
              <a:rPr lang="nl-NL" dirty="0"/>
              <a:t>woorddelen herkennen</a:t>
            </a:r>
          </a:p>
        </p:txBody>
      </p:sp>
      <p:pic>
        <p:nvPicPr>
          <p:cNvPr id="5" name="WIN_20210708_09_31_10_Pro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3815" y="1613494"/>
            <a:ext cx="3670109" cy="2064436"/>
          </a:xfrm>
        </p:spPr>
      </p:pic>
      <p:pic>
        <p:nvPicPr>
          <p:cNvPr id="6" name="WIN_20210708_10_33_10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6663" y="3985810"/>
            <a:ext cx="4135272" cy="23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Soorten vragen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open vragen 		</a:t>
            </a:r>
            <a:r>
              <a:rPr lang="nl-NL" i="1" dirty="0"/>
              <a:t>Wat heb je gisteren gedaan? </a:t>
            </a:r>
          </a:p>
          <a:p>
            <a:pPr>
              <a:lnSpc>
                <a:spcPct val="150000"/>
              </a:lnSpc>
            </a:pPr>
            <a:r>
              <a:rPr lang="nl-NL" dirty="0"/>
              <a:t>gesloten vragen		</a:t>
            </a:r>
            <a:r>
              <a:rPr lang="nl-NL" i="1" dirty="0"/>
              <a:t>Speel je korfbal? </a:t>
            </a:r>
          </a:p>
          <a:p>
            <a:pPr>
              <a:lnSpc>
                <a:spcPct val="150000"/>
              </a:lnSpc>
            </a:pPr>
            <a:r>
              <a:rPr lang="nl-NL" dirty="0"/>
              <a:t>controlevragen		</a:t>
            </a:r>
            <a:r>
              <a:rPr lang="nl-NL" i="1" dirty="0"/>
              <a:t>Dus je houdt van geen enkele teamsport?</a:t>
            </a:r>
          </a:p>
          <a:p>
            <a:pPr>
              <a:lnSpc>
                <a:spcPct val="150000"/>
              </a:lnSpc>
            </a:pPr>
            <a:r>
              <a:rPr lang="nl-NL" dirty="0"/>
              <a:t>suggestieve vragen	</a:t>
            </a:r>
            <a:r>
              <a:rPr lang="nl-NL" i="1" dirty="0"/>
              <a:t>Vind jij korfbal ook zo stom? </a:t>
            </a:r>
          </a:p>
          <a:p>
            <a:pPr lvl="5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7255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84FE6887-D93D-4778-8D18-C4E7940D3A22}"/>
              </a:ext>
            </a:extLst>
          </p:cNvPr>
          <p:cNvSpPr/>
          <p:nvPr/>
        </p:nvSpPr>
        <p:spPr>
          <a:xfrm>
            <a:off x="838200" y="4291446"/>
            <a:ext cx="3598718" cy="581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8B26ACB-DE14-420D-BD45-63FAEBBEAD95}"/>
              </a:ext>
            </a:extLst>
          </p:cNvPr>
          <p:cNvSpPr/>
          <p:nvPr/>
        </p:nvSpPr>
        <p:spPr>
          <a:xfrm>
            <a:off x="838200" y="3325091"/>
            <a:ext cx="3598718" cy="49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D4B48F-DD40-4CEA-BA84-9903A555E790}"/>
              </a:ext>
            </a:extLst>
          </p:cNvPr>
          <p:cNvSpPr/>
          <p:nvPr/>
        </p:nvSpPr>
        <p:spPr>
          <a:xfrm>
            <a:off x="838200" y="2265218"/>
            <a:ext cx="3598718" cy="592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rigger">
            <a:extLst>
              <a:ext uri="{FF2B5EF4-FFF2-40B4-BE49-F238E27FC236}">
                <a16:creationId xmlns:a16="http://schemas.microsoft.com/office/drawing/2014/main" id="{47E0ED34-BDF6-4B51-8675-C043EE9CDAB0}"/>
              </a:ext>
            </a:extLst>
          </p:cNvPr>
          <p:cNvSpPr/>
          <p:nvPr/>
        </p:nvSpPr>
        <p:spPr>
          <a:xfrm>
            <a:off x="8198427" y="1849582"/>
            <a:ext cx="2088573" cy="4156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880145-BE80-4831-85FD-EFA6B071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Kom je morgen Engels leren?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47BAFE-91A4-49BE-B199-1C07E843E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/>
              <a:t>								Toon antwoord</a:t>
            </a:r>
          </a:p>
          <a:p>
            <a:pPr marL="0" indent="0">
              <a:buNone/>
            </a:pPr>
            <a:r>
              <a:rPr lang="nl-NL" dirty="0"/>
              <a:t>A	open vraag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	gesloten vraag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	suggestieve vraag</a:t>
            </a:r>
          </a:p>
        </p:txBody>
      </p:sp>
    </p:spTree>
    <p:extLst>
      <p:ext uri="{BB962C8B-B14F-4D97-AF65-F5344CB8AC3E}">
        <p14:creationId xmlns:p14="http://schemas.microsoft.com/office/powerpoint/2010/main" val="40924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gger">
            <a:extLst>
              <a:ext uri="{FF2B5EF4-FFF2-40B4-BE49-F238E27FC236}">
                <a16:creationId xmlns:a16="http://schemas.microsoft.com/office/drawing/2014/main" id="{D4D0B91D-BDD7-40D5-8469-FF86EEBBB319}"/>
              </a:ext>
            </a:extLst>
          </p:cNvPr>
          <p:cNvSpPr/>
          <p:nvPr/>
        </p:nvSpPr>
        <p:spPr>
          <a:xfrm>
            <a:off x="8208818" y="1825625"/>
            <a:ext cx="1984664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CE37A25-69C3-4B66-B48E-DB649A340228}"/>
              </a:ext>
            </a:extLst>
          </p:cNvPr>
          <p:cNvSpPr/>
          <p:nvPr/>
        </p:nvSpPr>
        <p:spPr>
          <a:xfrm>
            <a:off x="838200" y="4851400"/>
            <a:ext cx="3827318" cy="551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29E9548-28AC-44F3-8456-D20E45BD5C49}"/>
              </a:ext>
            </a:extLst>
          </p:cNvPr>
          <p:cNvSpPr/>
          <p:nvPr/>
        </p:nvSpPr>
        <p:spPr>
          <a:xfrm>
            <a:off x="838200" y="3886200"/>
            <a:ext cx="382731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0389C6A-77B7-4505-B725-620DE281BF84}"/>
              </a:ext>
            </a:extLst>
          </p:cNvPr>
          <p:cNvSpPr/>
          <p:nvPr/>
        </p:nvSpPr>
        <p:spPr>
          <a:xfrm>
            <a:off x="838200" y="2878282"/>
            <a:ext cx="3827318" cy="55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C8290F-100B-4356-97D7-199A93F5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 gaat toch niet naar dat toeristische Kreta?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C730D3-30B7-47E0-8B39-C8859FAED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								</a:t>
            </a:r>
            <a:r>
              <a:rPr lang="nl-NL" sz="2400" dirty="0"/>
              <a:t>Toon antwoord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	open vraag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	gesloten vraag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	suggestieve vraag</a:t>
            </a:r>
          </a:p>
        </p:txBody>
      </p:sp>
    </p:spTree>
    <p:extLst>
      <p:ext uri="{BB962C8B-B14F-4D97-AF65-F5344CB8AC3E}">
        <p14:creationId xmlns:p14="http://schemas.microsoft.com/office/powerpoint/2010/main" val="160461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Er zijn vier tekstsoorten: informatieve, instructieve, betogende en verhalende teksten.</a:t>
            </a:r>
          </a:p>
          <a:p>
            <a:r>
              <a:rPr lang="nl-NL" dirty="0"/>
              <a:t>Er zijn vier lees- en luisterstrategieën.</a:t>
            </a:r>
          </a:p>
          <a:p>
            <a:r>
              <a:rPr lang="nl-NL" dirty="0"/>
              <a:t>Er zijn verschillende manieren om met onbekende woorden om te gaan. </a:t>
            </a:r>
          </a:p>
          <a:p>
            <a:r>
              <a:rPr lang="nl-NL" dirty="0"/>
              <a:t>Er zijn verschillende soorten vraagsoorten.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964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Opbouw van de methode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HS 1 t/m 8</a:t>
            </a:r>
          </a:p>
          <a:p>
            <a:pPr lvl="1"/>
            <a:r>
              <a:rPr lang="nl-NL" dirty="0"/>
              <a:t>Voorbeelden en theorie</a:t>
            </a:r>
          </a:p>
          <a:p>
            <a:pPr lvl="1"/>
            <a:r>
              <a:rPr lang="nl-NL" dirty="0"/>
              <a:t>Lezen en luisteren</a:t>
            </a:r>
          </a:p>
          <a:p>
            <a:pPr lvl="1"/>
            <a:r>
              <a:rPr lang="nl-NL" dirty="0"/>
              <a:t>Schrijven</a:t>
            </a:r>
          </a:p>
          <a:p>
            <a:pPr lvl="1"/>
            <a:r>
              <a:rPr lang="nl-NL" dirty="0"/>
              <a:t>Spreken/gesprekken voeren</a:t>
            </a:r>
          </a:p>
          <a:p>
            <a:pPr lvl="1"/>
            <a:r>
              <a:rPr lang="nl-NL" dirty="0"/>
              <a:t>Digitaal: tussentoets</a:t>
            </a:r>
          </a:p>
          <a:p>
            <a:r>
              <a:rPr lang="nl-NL" dirty="0"/>
              <a:t>HS 9 Grammatica</a:t>
            </a:r>
          </a:p>
          <a:p>
            <a:r>
              <a:rPr lang="nl-NL" dirty="0"/>
              <a:t>HS 10 Spelling</a:t>
            </a:r>
          </a:p>
          <a:p>
            <a:r>
              <a:rPr lang="nl-NL" dirty="0"/>
              <a:t>Digitaal: Nulmetingen en woordenschat</a:t>
            </a:r>
          </a:p>
          <a:p>
            <a:endParaRPr lang="nl-NL" dirty="0"/>
          </a:p>
          <a:p>
            <a:pPr lvl="1"/>
            <a:endParaRPr lang="nl-NL" dirty="0"/>
          </a:p>
        </p:txBody>
      </p:sp>
      <p:pic>
        <p:nvPicPr>
          <p:cNvPr id="5" name="Tijdelijke aanduiding voor inhoud 4" descr="Taalblokken combipakket boeken Nederlands 3F licentie 24 ...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9" y="1529913"/>
            <a:ext cx="3733444" cy="3733444"/>
          </a:xfrm>
        </p:spPr>
      </p:pic>
    </p:spTree>
    <p:extLst>
      <p:ext uri="{BB962C8B-B14F-4D97-AF65-F5344CB8AC3E}">
        <p14:creationId xmlns:p14="http://schemas.microsoft.com/office/powerpoint/2010/main" val="334356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Borden vrijstelling/geslaagd – Hero-Sign – Dakborden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70339"/>
            <a:ext cx="6172200" cy="4107796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839788" y="873457"/>
            <a:ext cx="3932237" cy="499553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4000" dirty="0"/>
              <a:t>Nulmetingen leveren digitaal vrijstellingen op. Je hoeft dan sommige opdrachten niet meer te maken.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426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HS 1 Tekstsoorten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Blz. 12-14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Tekstsoorten en –doelen</a:t>
            </a:r>
          </a:p>
          <a:p>
            <a:r>
              <a:rPr lang="nl-NL" dirty="0"/>
              <a:t>Lees- en luisterstrategieën</a:t>
            </a:r>
          </a:p>
          <a:p>
            <a:r>
              <a:rPr lang="nl-NL" dirty="0"/>
              <a:t>Omgaan met onbekende woorden</a:t>
            </a:r>
          </a:p>
          <a:p>
            <a:r>
              <a:rPr lang="nl-NL" dirty="0"/>
              <a:t>Soorten vragen</a:t>
            </a:r>
          </a:p>
        </p:txBody>
      </p:sp>
      <p:pic>
        <p:nvPicPr>
          <p:cNvPr id="9" name="Tijdelijke aanduiding voor inhoud 8" descr="Boekverslag instructie onderbouw - Lesmateriaal - Wikiwij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86" y="1951630"/>
            <a:ext cx="5704214" cy="3755274"/>
          </a:xfrm>
        </p:spPr>
      </p:pic>
    </p:spTree>
    <p:extLst>
      <p:ext uri="{BB962C8B-B14F-4D97-AF65-F5344CB8AC3E}">
        <p14:creationId xmlns:p14="http://schemas.microsoft.com/office/powerpoint/2010/main" val="1997665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Vier tekstsoorten</a:t>
            </a:r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545382"/>
              </p:ext>
            </p:extLst>
          </p:nvPr>
        </p:nvGraphicFramePr>
        <p:xfrm>
          <a:off x="838200" y="1825625"/>
          <a:ext cx="105156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9024">
                  <a:extLst>
                    <a:ext uri="{9D8B030D-6E8A-4147-A177-3AD203B41FA5}">
                      <a16:colId xmlns:a16="http://schemas.microsoft.com/office/drawing/2014/main" val="3547026427"/>
                    </a:ext>
                  </a:extLst>
                </a:gridCol>
                <a:gridCol w="2579427">
                  <a:extLst>
                    <a:ext uri="{9D8B030D-6E8A-4147-A177-3AD203B41FA5}">
                      <a16:colId xmlns:a16="http://schemas.microsoft.com/office/drawing/2014/main" val="3085037878"/>
                    </a:ext>
                  </a:extLst>
                </a:gridCol>
                <a:gridCol w="2938249">
                  <a:extLst>
                    <a:ext uri="{9D8B030D-6E8A-4147-A177-3AD203B41FA5}">
                      <a16:colId xmlns:a16="http://schemas.microsoft.com/office/drawing/2014/main" val="203944325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848506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Tekstsoort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Doel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Kenmerken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Voorbeelden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37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informatieve teksten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informeren, leren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feitelijk, neutraal,</a:t>
                      </a:r>
                      <a:r>
                        <a:rPr lang="nl-NL" baseline="0" dirty="0"/>
                        <a:t> evt. meerdere meningen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nieuwsbericht, schoolboek,</a:t>
                      </a:r>
                      <a:r>
                        <a:rPr lang="nl-NL" baseline="0" dirty="0"/>
                        <a:t> woordenboek, verslag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3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betogende teksten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overtuigen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standpunt (stelling), mening, argumenten, voordelen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betoog, advertentie, recensie, column, productpresentatie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924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instructieve teksten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instrueren, instructie geven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symbolen, afbeeldingen, gebiedende wijs, opsommingstekens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recept, gebruiksaanwijzing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27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verhalende teksten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amuseren, genieten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verzonnen, niet-feitelijk, vaak</a:t>
                      </a:r>
                      <a:r>
                        <a:rPr lang="nl-NL" baseline="0" dirty="0"/>
                        <a:t> lang, bijzondere indeling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boek, gedicht, verhaal, lied, cabaret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01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80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C754A92-FF49-48E8-98B5-BEF85DBEB699}"/>
              </a:ext>
            </a:extLst>
          </p:cNvPr>
          <p:cNvSpPr/>
          <p:nvPr/>
        </p:nvSpPr>
        <p:spPr>
          <a:xfrm>
            <a:off x="814251" y="4418422"/>
            <a:ext cx="3757749" cy="558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CA9728-1462-4230-9B57-A26EDAA2DEF3}"/>
              </a:ext>
            </a:extLst>
          </p:cNvPr>
          <p:cNvSpPr/>
          <p:nvPr/>
        </p:nvSpPr>
        <p:spPr>
          <a:xfrm>
            <a:off x="814251" y="3386455"/>
            <a:ext cx="3757749" cy="558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B9516B9-DF47-45FE-932A-30F8663C02BD}"/>
              </a:ext>
            </a:extLst>
          </p:cNvPr>
          <p:cNvSpPr/>
          <p:nvPr/>
        </p:nvSpPr>
        <p:spPr>
          <a:xfrm>
            <a:off x="838200" y="2299063"/>
            <a:ext cx="3733800" cy="613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rigger">
            <a:extLst>
              <a:ext uri="{FF2B5EF4-FFF2-40B4-BE49-F238E27FC236}">
                <a16:creationId xmlns:a16="http://schemas.microsoft.com/office/drawing/2014/main" id="{A33CB97B-F2CA-4992-9D40-5245F2510905}"/>
              </a:ext>
            </a:extLst>
          </p:cNvPr>
          <p:cNvSpPr/>
          <p:nvPr/>
        </p:nvSpPr>
        <p:spPr>
          <a:xfrm>
            <a:off x="7014754" y="1825625"/>
            <a:ext cx="2743200" cy="473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F1E25B-DBFC-4658-9005-BD42FBAC3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Boksen moet verboden worden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353ACA-5FE4-499E-BC21-37EB43B9A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251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							Toon antwoord</a:t>
            </a:r>
          </a:p>
          <a:p>
            <a:pPr marL="0" indent="0">
              <a:buNone/>
            </a:pPr>
            <a:r>
              <a:rPr lang="nl-NL" dirty="0"/>
              <a:t>A	betogende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	informatieve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	verhalende tekst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45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4F91FE5-1AF4-4F8F-A6E6-216E534E49FF}"/>
              </a:ext>
            </a:extLst>
          </p:cNvPr>
          <p:cNvSpPr/>
          <p:nvPr/>
        </p:nvSpPr>
        <p:spPr>
          <a:xfrm>
            <a:off x="6172200" y="3873138"/>
            <a:ext cx="3807821" cy="555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08D0E50-44E6-4949-9CA0-5E999E1179CF}"/>
              </a:ext>
            </a:extLst>
          </p:cNvPr>
          <p:cNvSpPr/>
          <p:nvPr/>
        </p:nvSpPr>
        <p:spPr>
          <a:xfrm>
            <a:off x="6172200" y="2873829"/>
            <a:ext cx="3807821" cy="555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49DD328-0F06-4A16-A1A6-5170C8B84394}"/>
              </a:ext>
            </a:extLst>
          </p:cNvPr>
          <p:cNvSpPr/>
          <p:nvPr/>
        </p:nvSpPr>
        <p:spPr>
          <a:xfrm>
            <a:off x="6172202" y="1854926"/>
            <a:ext cx="3807821" cy="574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rigger">
            <a:extLst>
              <a:ext uri="{FF2B5EF4-FFF2-40B4-BE49-F238E27FC236}">
                <a16:creationId xmlns:a16="http://schemas.microsoft.com/office/drawing/2014/main" id="{7C4CB00D-398C-4514-895A-617F2B3C01D2}"/>
              </a:ext>
            </a:extLst>
          </p:cNvPr>
          <p:cNvSpPr/>
          <p:nvPr/>
        </p:nvSpPr>
        <p:spPr>
          <a:xfrm>
            <a:off x="8060924" y="915130"/>
            <a:ext cx="2130641" cy="4253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5ABE46-0A57-4348-A0DB-A23336887C2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0"/>
            </a:schemeClr>
          </a:solidFill>
        </p:spPr>
        <p:txBody>
          <a:bodyPr/>
          <a:lstStyle/>
          <a:p>
            <a:r>
              <a:rPr lang="nl-NL" dirty="0"/>
              <a:t>								</a:t>
            </a:r>
            <a:r>
              <a:rPr lang="nl-NL" sz="2400" dirty="0"/>
              <a:t>Toon antwoord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D0367F5-25F3-4944-BB74-21BAD2E0D4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9718"/>
            <a:ext cx="5181600" cy="3883152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EEE5A1-4E73-4F33-AF95-982DD5A815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	betogende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	informatieve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	verhalende tekst</a:t>
            </a:r>
          </a:p>
        </p:txBody>
      </p:sp>
    </p:spTree>
    <p:extLst>
      <p:ext uri="{BB962C8B-B14F-4D97-AF65-F5344CB8AC3E}">
        <p14:creationId xmlns:p14="http://schemas.microsoft.com/office/powerpoint/2010/main" val="20524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6DBE9999-5CAA-4BFD-A558-A1AB6B22F26D}"/>
              </a:ext>
            </a:extLst>
          </p:cNvPr>
          <p:cNvSpPr/>
          <p:nvPr/>
        </p:nvSpPr>
        <p:spPr>
          <a:xfrm>
            <a:off x="838200" y="4349931"/>
            <a:ext cx="3838303" cy="532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CCED628-1141-402E-9FFC-4087526EBE16}"/>
              </a:ext>
            </a:extLst>
          </p:cNvPr>
          <p:cNvSpPr/>
          <p:nvPr/>
        </p:nvSpPr>
        <p:spPr>
          <a:xfrm>
            <a:off x="838200" y="3412581"/>
            <a:ext cx="3838303" cy="532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C85A48-3076-4CF4-A7BF-36FCF2A0F4BB}"/>
              </a:ext>
            </a:extLst>
          </p:cNvPr>
          <p:cNvSpPr/>
          <p:nvPr/>
        </p:nvSpPr>
        <p:spPr>
          <a:xfrm>
            <a:off x="838200" y="2325189"/>
            <a:ext cx="3838303" cy="587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rigger">
            <a:extLst>
              <a:ext uri="{FF2B5EF4-FFF2-40B4-BE49-F238E27FC236}">
                <a16:creationId xmlns:a16="http://schemas.microsoft.com/office/drawing/2014/main" id="{C828A7C9-5262-4551-8075-D6F5E7E048E1}"/>
              </a:ext>
            </a:extLst>
          </p:cNvPr>
          <p:cNvSpPr/>
          <p:nvPr/>
        </p:nvSpPr>
        <p:spPr>
          <a:xfrm>
            <a:off x="8125097" y="1881051"/>
            <a:ext cx="2155372" cy="4441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7C018B-2074-45C0-BCC3-249C61DE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Vier doden na aanslag in Nijmegen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29C26C-A9AB-43E9-B225-58F1945D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								</a:t>
            </a:r>
            <a:r>
              <a:rPr lang="nl-NL" sz="2400" dirty="0"/>
              <a:t>Toon antwoord</a:t>
            </a:r>
          </a:p>
          <a:p>
            <a:pPr marL="0" indent="0">
              <a:buNone/>
            </a:pPr>
            <a:r>
              <a:rPr lang="nl-NL" dirty="0"/>
              <a:t>A	betogende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	informatieve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	verhalende tekst</a:t>
            </a:r>
          </a:p>
        </p:txBody>
      </p:sp>
    </p:spTree>
    <p:extLst>
      <p:ext uri="{BB962C8B-B14F-4D97-AF65-F5344CB8AC3E}">
        <p14:creationId xmlns:p14="http://schemas.microsoft.com/office/powerpoint/2010/main" val="133176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FC57B5A8-55A9-4FBA-A0CF-A1C2A3FA84FA}"/>
              </a:ext>
            </a:extLst>
          </p:cNvPr>
          <p:cNvSpPr/>
          <p:nvPr/>
        </p:nvSpPr>
        <p:spPr>
          <a:xfrm>
            <a:off x="6172200" y="3833949"/>
            <a:ext cx="3703320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566DBF7-2133-43B1-9336-99233A54CFB0}"/>
              </a:ext>
            </a:extLst>
          </p:cNvPr>
          <p:cNvSpPr/>
          <p:nvPr/>
        </p:nvSpPr>
        <p:spPr>
          <a:xfrm>
            <a:off x="6172200" y="2834640"/>
            <a:ext cx="3703320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9FE16ED2-69D8-44BB-A4A5-7F3ED5F21397}"/>
              </a:ext>
            </a:extLst>
          </p:cNvPr>
          <p:cNvSpPr/>
          <p:nvPr/>
        </p:nvSpPr>
        <p:spPr>
          <a:xfrm>
            <a:off x="6172200" y="1881686"/>
            <a:ext cx="3703320" cy="548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rigger">
            <a:extLst>
              <a:ext uri="{FF2B5EF4-FFF2-40B4-BE49-F238E27FC236}">
                <a16:creationId xmlns:a16="http://schemas.microsoft.com/office/drawing/2014/main" id="{67D29CF2-ED96-415A-B480-22FBCE89CEF3}"/>
              </a:ext>
            </a:extLst>
          </p:cNvPr>
          <p:cNvSpPr/>
          <p:nvPr/>
        </p:nvSpPr>
        <p:spPr>
          <a:xfrm>
            <a:off x="8987246" y="901337"/>
            <a:ext cx="2207623" cy="4441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F72B1C-C1B7-4C0F-905B-A66FC501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							</a:t>
            </a:r>
            <a:r>
              <a:rPr lang="nl-NL" sz="2400" dirty="0"/>
              <a:t>Toon antwoord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D10AC6-AA4F-4943-9FFA-E550E7DB35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	betogende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	informatieve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	instructie</a:t>
            </a:r>
          </a:p>
        </p:txBody>
      </p:sp>
      <p:pic>
        <p:nvPicPr>
          <p:cNvPr id="5" name="Picture 2" descr="Handleiding Ikea NUTID HW560 (pagina 1 van 32) (Nederlands)">
            <a:extLst>
              <a:ext uri="{FF2B5EF4-FFF2-40B4-BE49-F238E27FC236}">
                <a16:creationId xmlns:a16="http://schemas.microsoft.com/office/drawing/2014/main" id="{BFAB0D70-30BB-42F5-8D60-7F5BEDCD99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17" y="901337"/>
            <a:ext cx="3941430" cy="527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495</Words>
  <Application>Microsoft Office PowerPoint</Application>
  <PresentationFormat>Breedbeeld</PresentationFormat>
  <Paragraphs>117</Paragraphs>
  <Slides>16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Kantoorthema</vt:lpstr>
      <vt:lpstr>Taalblokken 3F HS 1</vt:lpstr>
      <vt:lpstr>Opbouw van de methode</vt:lpstr>
      <vt:lpstr>PowerPoint-presentatie</vt:lpstr>
      <vt:lpstr>HS 1 Tekstsoorten</vt:lpstr>
      <vt:lpstr>Vier tekstsoorten</vt:lpstr>
      <vt:lpstr>Boksen moet verboden worden</vt:lpstr>
      <vt:lpstr>        Toon antwoord</vt:lpstr>
      <vt:lpstr>Vier doden na aanslag in Nijmegen</vt:lpstr>
      <vt:lpstr>         Toon antwoord</vt:lpstr>
      <vt:lpstr>PowerPoint-presentatie</vt:lpstr>
      <vt:lpstr>Lees- en luisterstrategieën</vt:lpstr>
      <vt:lpstr>Omgaan met onbekende woorden</vt:lpstr>
      <vt:lpstr>Soorten vragen</vt:lpstr>
      <vt:lpstr>Kom je morgen Engels leren? </vt:lpstr>
      <vt:lpstr>Je gaat toch niet naar dat toeristische Kreta? </vt:lpstr>
      <vt:lpstr>Samenvatting</vt:lpstr>
    </vt:vector>
  </TitlesOfParts>
  <Company>Wellantcollege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Taalblokken 3F HS 1</dc:title>
  <dc:creator>Maud Hutten</dc:creator>
  <cp:lastModifiedBy>Maud Hutten</cp:lastModifiedBy>
  <cp:revision>18</cp:revision>
  <dcterms:created xsi:type="dcterms:W3CDTF">2021-07-08T06:16:38Z</dcterms:created>
  <dcterms:modified xsi:type="dcterms:W3CDTF">2021-07-13T08:29:04Z</dcterms:modified>
</cp:coreProperties>
</file>